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2" r:id="rId3"/>
    <p:sldId id="313" r:id="rId4"/>
    <p:sldId id="291" r:id="rId5"/>
    <p:sldId id="317" r:id="rId6"/>
    <p:sldId id="292" r:id="rId7"/>
    <p:sldId id="295" r:id="rId8"/>
    <p:sldId id="294" r:id="rId9"/>
    <p:sldId id="297" r:id="rId10"/>
    <p:sldId id="287" r:id="rId11"/>
    <p:sldId id="298" r:id="rId12"/>
    <p:sldId id="299" r:id="rId13"/>
    <p:sldId id="316" r:id="rId14"/>
    <p:sldId id="300" r:id="rId15"/>
    <p:sldId id="301" r:id="rId16"/>
    <p:sldId id="286" r:id="rId17"/>
    <p:sldId id="302" r:id="rId18"/>
    <p:sldId id="303" r:id="rId19"/>
    <p:sldId id="314" r:id="rId20"/>
    <p:sldId id="315" r:id="rId21"/>
    <p:sldId id="288" r:id="rId22"/>
    <p:sldId id="311" r:id="rId23"/>
  </p:sldIdLst>
  <p:sldSz cx="12192000" cy="6858000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1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6D"/>
    <a:srgbClr val="996600"/>
    <a:srgbClr val="008000"/>
    <a:srgbClr val="FFFFFF"/>
    <a:srgbClr val="8192FB"/>
    <a:srgbClr val="FFFF99"/>
    <a:srgbClr val="006600"/>
    <a:srgbClr val="FFE285"/>
    <a:srgbClr val="C9D0F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549" autoAdjust="0"/>
    <p:restoredTop sz="94484" autoAdjust="0"/>
  </p:normalViewPr>
  <p:slideViewPr>
    <p:cSldViewPr snapToGrid="0">
      <p:cViewPr varScale="1">
        <p:scale>
          <a:sx n="99" d="100"/>
          <a:sy n="99" d="100"/>
        </p:scale>
        <p:origin x="776" y="176"/>
      </p:cViewPr>
      <p:guideLst>
        <p:guide orient="horz" pos="1992"/>
        <p:guide pos="1536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>
                <a:latin typeface="Arial" panose="020B0604020202020204" pitchFamily="34" charset="0"/>
              </a:rPr>
              <a:pPr/>
              <a:t>11/1/18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19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32" y="197858"/>
            <a:ext cx="11582400" cy="387798"/>
          </a:xfrm>
        </p:spPr>
        <p:txBody>
          <a:bodyPr anchor="b"/>
          <a:lstStyle>
            <a:lvl1pPr>
              <a:defRPr>
                <a:latin typeface="LubalinGraItcTEE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102006"/>
            <a:ext cx="11273367" cy="36560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  <a:lvl2pPr>
              <a:defRPr>
                <a:latin typeface="Arial" panose="020B0604020202020204" pitchFamily="34" charset="0"/>
                <a:cs typeface="Arial" pitchFamily="34" charset="0"/>
              </a:defRPr>
            </a:lvl2pPr>
            <a:lvl3pPr>
              <a:defRPr>
                <a:latin typeface="Arial" panose="020B0604020202020204" pitchFamily="34" charset="0"/>
                <a:cs typeface="Arial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8151" y="6637169"/>
            <a:ext cx="2832100" cy="228600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10542583" y="666008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schemeClr val="bg1"/>
                </a:solidFill>
                <a:ea typeface="MS PGothic" panose="020B0600070205080204" pitchFamily="34" charset="-128"/>
              </a:rPr>
              <a:t>© 2015 IBM Corporation</a:t>
            </a:r>
            <a:endParaRPr lang="en-US" altLang="en-US" sz="18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827213"/>
            <a:ext cx="5535083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434" y="1827213"/>
            <a:ext cx="5535084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43B09B9-FE11-485D-B193-4DE649C9C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8779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A39A948-DEA7-4EFA-9130-61B45069B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826F9A1-9B46-4608-B497-7E101192D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1" y="1102005"/>
            <a:ext cx="1127336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292101"/>
            <a:ext cx="11582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1" y="6524625"/>
            <a:ext cx="283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LubalinGraItcTEE" pitchFamily="2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HelveticaNeueLT Std Lt Ext" panose="020B0503020202020204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HelveticaNeueLT Std Lt Ext" panose="020B0503020202020204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HelveticaNeueLT Std Lt Ext" panose="020B0503020202020204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HelveticaNeueLT Std Lt Ext" panose="020B0503020202020204" pitchFamily="34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HelveticaNeueLT Std Lt Ext" panose="020B0503020202020204" pitchFamily="34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</a:rPr>
              <a:t>Introduction to </a:t>
            </a:r>
          </a:p>
          <a:p>
            <a:pPr marL="914400"/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</a:rPr>
              <a:t>Bookkeeping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4318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91"/>
            <a:ext cx="12098339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Accounting Cycle: </a:t>
            </a: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Post to General Ledger</a:t>
            </a:r>
          </a:p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10280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42862" y="13779"/>
            <a:ext cx="3657600" cy="301365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17500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Execute</a:t>
            </a:r>
          </a:p>
          <a:p>
            <a:pPr algn="ctr"/>
            <a:r>
              <a:rPr lang="en-US" altLang="x-none" sz="4400"/>
              <a:t>Business</a:t>
            </a:r>
          </a:p>
          <a:p>
            <a:pPr algn="ctr"/>
            <a:r>
              <a:rPr lang="en-US" altLang="x-none" sz="4400"/>
              <a:t>Event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136289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/>
              <a:t>Create</a:t>
            </a:r>
          </a:p>
          <a:p>
            <a:pPr algn="ctr"/>
            <a:r>
              <a:rPr lang="en-US" altLang="x-none" sz="4400" dirty="0"/>
              <a:t>Journal</a:t>
            </a:r>
          </a:p>
          <a:p>
            <a:pPr algn="ctr"/>
            <a:r>
              <a:rPr lang="en-US" altLang="x-none" sz="4400" dirty="0"/>
              <a:t>Entries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7959923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Post To</a:t>
            </a:r>
          </a:p>
          <a:p>
            <a:pPr algn="ctr"/>
            <a:r>
              <a:rPr lang="en-US" altLang="x-none" sz="4400"/>
              <a:t>General</a:t>
            </a:r>
          </a:p>
          <a:p>
            <a:pPr algn="ctr"/>
            <a:r>
              <a:rPr lang="en-US" altLang="x-none" sz="4400"/>
              <a:t>Ledger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68604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Trial</a:t>
            </a:r>
          </a:p>
          <a:p>
            <a:pPr algn="ctr"/>
            <a:r>
              <a:rPr lang="en-US" altLang="x-none" sz="4400"/>
              <a:t>Balance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092235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Financial</a:t>
            </a:r>
          </a:p>
          <a:p>
            <a:pPr algn="ctr"/>
            <a:r>
              <a:rPr lang="en-US" altLang="x-none" sz="4400"/>
              <a:t>Statements</a:t>
            </a:r>
          </a:p>
        </p:txBody>
      </p:sp>
      <p:cxnSp>
        <p:nvCxnSpPr>
          <p:cNvPr id="8" name="AutoShape 42"/>
          <p:cNvCxnSpPr>
            <a:cxnSpLocks noChangeShapeType="1"/>
          </p:cNvCxnSpPr>
          <p:nvPr/>
        </p:nvCxnSpPr>
        <p:spPr bwMode="auto">
          <a:xfrm>
            <a:off x="3564439" y="1520607"/>
            <a:ext cx="57184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43"/>
          <p:cNvCxnSpPr>
            <a:cxnSpLocks noChangeShapeType="1"/>
          </p:cNvCxnSpPr>
          <p:nvPr/>
        </p:nvCxnSpPr>
        <p:spPr bwMode="auto">
          <a:xfrm>
            <a:off x="7383226" y="1520607"/>
            <a:ext cx="5766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AutoShape 45"/>
          <p:cNvCxnSpPr>
            <a:cxnSpLocks noChangeShapeType="1"/>
          </p:cNvCxnSpPr>
          <p:nvPr/>
        </p:nvCxnSpPr>
        <p:spPr bwMode="auto">
          <a:xfrm>
            <a:off x="5515541" y="5344240"/>
            <a:ext cx="57669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 bwMode="auto">
          <a:xfrm rot="5400000">
            <a:off x="6100462" y="586765"/>
            <a:ext cx="1274544" cy="569131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30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69" y="2870959"/>
            <a:ext cx="8667482" cy="3987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66" y="134585"/>
            <a:ext cx="11571088" cy="2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Accounting Cycle: </a:t>
            </a: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Create Trial Balance</a:t>
            </a:r>
          </a:p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759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021563" y="3837412"/>
            <a:ext cx="3657600" cy="301365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17500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Execute</a:t>
            </a:r>
          </a:p>
          <a:p>
            <a:pPr algn="ctr"/>
            <a:r>
              <a:rPr lang="en-US" altLang="x-none" sz="4400"/>
              <a:t>Business</a:t>
            </a:r>
          </a:p>
          <a:p>
            <a:pPr algn="ctr"/>
            <a:r>
              <a:rPr lang="en-US" altLang="x-none" sz="4400"/>
              <a:t>Event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136289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/>
              <a:t>Create</a:t>
            </a:r>
          </a:p>
          <a:p>
            <a:pPr algn="ctr"/>
            <a:r>
              <a:rPr lang="en-US" altLang="x-none" sz="4400" dirty="0"/>
              <a:t>Journal</a:t>
            </a:r>
          </a:p>
          <a:p>
            <a:pPr algn="ctr"/>
            <a:r>
              <a:rPr lang="en-US" altLang="x-none" sz="4400" dirty="0"/>
              <a:t>Entries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7959923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Post To</a:t>
            </a:r>
          </a:p>
          <a:p>
            <a:pPr algn="ctr"/>
            <a:r>
              <a:rPr lang="en-US" altLang="x-none" sz="4400"/>
              <a:t>General</a:t>
            </a:r>
          </a:p>
          <a:p>
            <a:pPr algn="ctr"/>
            <a:r>
              <a:rPr lang="en-US" altLang="x-none" sz="4400"/>
              <a:t>Ledger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68604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Trial</a:t>
            </a:r>
          </a:p>
          <a:p>
            <a:pPr algn="ctr"/>
            <a:r>
              <a:rPr lang="en-US" altLang="x-none" sz="4400"/>
              <a:t>Balance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092235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Financial</a:t>
            </a:r>
          </a:p>
          <a:p>
            <a:pPr algn="ctr"/>
            <a:r>
              <a:rPr lang="en-US" altLang="x-none" sz="4400"/>
              <a:t>Statements</a:t>
            </a:r>
          </a:p>
        </p:txBody>
      </p:sp>
      <p:cxnSp>
        <p:nvCxnSpPr>
          <p:cNvPr id="8" name="AutoShape 42"/>
          <p:cNvCxnSpPr>
            <a:cxnSpLocks noChangeShapeType="1"/>
          </p:cNvCxnSpPr>
          <p:nvPr/>
        </p:nvCxnSpPr>
        <p:spPr bwMode="auto">
          <a:xfrm>
            <a:off x="3564439" y="1520607"/>
            <a:ext cx="57184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43"/>
          <p:cNvCxnSpPr>
            <a:cxnSpLocks noChangeShapeType="1"/>
          </p:cNvCxnSpPr>
          <p:nvPr/>
        </p:nvCxnSpPr>
        <p:spPr bwMode="auto">
          <a:xfrm>
            <a:off x="7383226" y="1520607"/>
            <a:ext cx="5766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AutoShape 45"/>
          <p:cNvCxnSpPr>
            <a:cxnSpLocks noChangeShapeType="1"/>
          </p:cNvCxnSpPr>
          <p:nvPr/>
        </p:nvCxnSpPr>
        <p:spPr bwMode="auto">
          <a:xfrm>
            <a:off x="5515541" y="5344240"/>
            <a:ext cx="57669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 bwMode="auto">
          <a:xfrm rot="5400000">
            <a:off x="6100462" y="586765"/>
            <a:ext cx="1274544" cy="569131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879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201814"/>
            <a:ext cx="7461212" cy="66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Accounting Cycle: </a:t>
            </a: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Create Financial Statements</a:t>
            </a:r>
          </a:p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17609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886904" y="3844344"/>
            <a:ext cx="3657600" cy="301365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17500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Execute</a:t>
            </a:r>
          </a:p>
          <a:p>
            <a:pPr algn="ctr"/>
            <a:r>
              <a:rPr lang="en-US" altLang="x-none" sz="4400"/>
              <a:t>Business</a:t>
            </a:r>
          </a:p>
          <a:p>
            <a:pPr algn="ctr"/>
            <a:r>
              <a:rPr lang="en-US" altLang="x-none" sz="4400"/>
              <a:t>Event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136289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/>
              <a:t>Create</a:t>
            </a:r>
          </a:p>
          <a:p>
            <a:pPr algn="ctr"/>
            <a:r>
              <a:rPr lang="en-US" altLang="x-none" sz="4400" dirty="0"/>
              <a:t>Journal</a:t>
            </a:r>
          </a:p>
          <a:p>
            <a:pPr algn="ctr"/>
            <a:r>
              <a:rPr lang="en-US" altLang="x-none" sz="4400" dirty="0"/>
              <a:t>Entries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7959923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Post To</a:t>
            </a:r>
          </a:p>
          <a:p>
            <a:pPr algn="ctr"/>
            <a:r>
              <a:rPr lang="en-US" altLang="x-none" sz="4400"/>
              <a:t>General</a:t>
            </a:r>
          </a:p>
          <a:p>
            <a:pPr algn="ctr"/>
            <a:r>
              <a:rPr lang="en-US" altLang="x-none" sz="4400"/>
              <a:t>Ledger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68604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Trial</a:t>
            </a:r>
          </a:p>
          <a:p>
            <a:pPr algn="ctr"/>
            <a:r>
              <a:rPr lang="en-US" altLang="x-none" sz="4400"/>
              <a:t>Balance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092235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Financial</a:t>
            </a:r>
          </a:p>
          <a:p>
            <a:pPr algn="ctr"/>
            <a:r>
              <a:rPr lang="en-US" altLang="x-none" sz="4400"/>
              <a:t>Statements</a:t>
            </a:r>
          </a:p>
        </p:txBody>
      </p:sp>
      <p:cxnSp>
        <p:nvCxnSpPr>
          <p:cNvPr id="8" name="AutoShape 42"/>
          <p:cNvCxnSpPr>
            <a:cxnSpLocks noChangeShapeType="1"/>
          </p:cNvCxnSpPr>
          <p:nvPr/>
        </p:nvCxnSpPr>
        <p:spPr bwMode="auto">
          <a:xfrm>
            <a:off x="3564439" y="1520607"/>
            <a:ext cx="57184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43"/>
          <p:cNvCxnSpPr>
            <a:cxnSpLocks noChangeShapeType="1"/>
          </p:cNvCxnSpPr>
          <p:nvPr/>
        </p:nvCxnSpPr>
        <p:spPr bwMode="auto">
          <a:xfrm>
            <a:off x="7383226" y="1520607"/>
            <a:ext cx="5766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AutoShape 45"/>
          <p:cNvCxnSpPr>
            <a:cxnSpLocks noChangeShapeType="1"/>
          </p:cNvCxnSpPr>
          <p:nvPr/>
        </p:nvCxnSpPr>
        <p:spPr bwMode="auto">
          <a:xfrm>
            <a:off x="5515541" y="5344240"/>
            <a:ext cx="57669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 bwMode="auto">
          <a:xfrm rot="5400000">
            <a:off x="6100462" y="586765"/>
            <a:ext cx="1274544" cy="569131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16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412122"/>
            <a:ext cx="11784766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412122"/>
            <a:ext cx="11784766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399254"/>
            <a:ext cx="8783391" cy="59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" y="1081825"/>
            <a:ext cx="11353924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6915149"/>
          </a:xfrm>
          <a:prstGeom prst="rect">
            <a:avLst/>
          </a:prstGeom>
          <a:solidFill>
            <a:srgbClr val="FFFFFF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468" y="5715000"/>
            <a:ext cx="28637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© 2017 Kip M. Twitchell</a:t>
            </a:r>
          </a:p>
          <a:p>
            <a:pPr algn="ctr"/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716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399254"/>
            <a:ext cx="8783391" cy="59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</a:rPr>
              <a:t>Introduction to the</a:t>
            </a:r>
          </a:p>
          <a:p>
            <a:pPr marL="914400"/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</a:rPr>
              <a:t>Income Statement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7067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9367" y="708339"/>
            <a:ext cx="11616627" cy="4713666"/>
            <a:chOff x="1378039" y="1171977"/>
            <a:chExt cx="10410530" cy="42242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1674"/>
            <a:stretch/>
          </p:blipFill>
          <p:spPr>
            <a:xfrm>
              <a:off x="1378039" y="1171977"/>
              <a:ext cx="10410530" cy="42242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308" y="1637518"/>
              <a:ext cx="4894218" cy="3293184"/>
            </a:xfrm>
            <a:prstGeom prst="rect">
              <a:avLst/>
            </a:prstGeom>
            <a:ln w="57150">
              <a:solidFill>
                <a:schemeClr val="accent1"/>
              </a:solidFill>
            </a:ln>
          </p:spPr>
        </p:pic>
      </p:grpSp>
      <p:sp>
        <p:nvSpPr>
          <p:cNvPr id="9" name="Rectangle 8"/>
          <p:cNvSpPr/>
          <p:nvPr/>
        </p:nvSpPr>
        <p:spPr bwMode="auto">
          <a:xfrm>
            <a:off x="339367" y="4790941"/>
            <a:ext cx="1322008" cy="631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</a:rPr>
              <a:t>Introduction to the</a:t>
            </a:r>
          </a:p>
          <a:p>
            <a:pPr marL="914400"/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</a:rPr>
              <a:t>Accounting Cycle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18734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17500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Execute</a:t>
            </a:r>
          </a:p>
          <a:p>
            <a:pPr algn="ctr"/>
            <a:r>
              <a:rPr lang="en-US" altLang="x-none" sz="4400"/>
              <a:t>Business</a:t>
            </a:r>
          </a:p>
          <a:p>
            <a:pPr algn="ctr"/>
            <a:r>
              <a:rPr lang="en-US" altLang="x-none" sz="4400"/>
              <a:t>Event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136289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Journal</a:t>
            </a:r>
          </a:p>
          <a:p>
            <a:pPr algn="ctr"/>
            <a:r>
              <a:rPr lang="en-US" altLang="x-none" sz="4400"/>
              <a:t>Entries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7959923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Post To</a:t>
            </a:r>
          </a:p>
          <a:p>
            <a:pPr algn="ctr"/>
            <a:r>
              <a:rPr lang="en-US" altLang="x-none" sz="4400"/>
              <a:t>General</a:t>
            </a:r>
          </a:p>
          <a:p>
            <a:pPr algn="ctr"/>
            <a:r>
              <a:rPr lang="en-US" altLang="x-none" sz="4400"/>
              <a:t>Ledger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68604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Trial</a:t>
            </a:r>
          </a:p>
          <a:p>
            <a:pPr algn="ctr"/>
            <a:r>
              <a:rPr lang="en-US" altLang="x-none" sz="4400"/>
              <a:t>Balance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092235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Financial</a:t>
            </a:r>
          </a:p>
          <a:p>
            <a:pPr algn="ctr"/>
            <a:r>
              <a:rPr lang="en-US" altLang="x-none" sz="4400"/>
              <a:t>Statements</a:t>
            </a:r>
          </a:p>
        </p:txBody>
      </p:sp>
      <p:cxnSp>
        <p:nvCxnSpPr>
          <p:cNvPr id="8" name="AutoShape 42"/>
          <p:cNvCxnSpPr>
            <a:cxnSpLocks noChangeShapeType="1"/>
          </p:cNvCxnSpPr>
          <p:nvPr/>
        </p:nvCxnSpPr>
        <p:spPr bwMode="auto">
          <a:xfrm>
            <a:off x="3564439" y="1520607"/>
            <a:ext cx="57184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43"/>
          <p:cNvCxnSpPr>
            <a:cxnSpLocks noChangeShapeType="1"/>
          </p:cNvCxnSpPr>
          <p:nvPr/>
        </p:nvCxnSpPr>
        <p:spPr bwMode="auto">
          <a:xfrm>
            <a:off x="7383226" y="1520607"/>
            <a:ext cx="5766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AutoShape 45"/>
          <p:cNvCxnSpPr>
            <a:cxnSpLocks noChangeShapeType="1"/>
          </p:cNvCxnSpPr>
          <p:nvPr/>
        </p:nvCxnSpPr>
        <p:spPr bwMode="auto">
          <a:xfrm>
            <a:off x="5515541" y="5344240"/>
            <a:ext cx="57669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 bwMode="auto">
          <a:xfrm rot="5400000">
            <a:off x="6100462" y="586765"/>
            <a:ext cx="1274544" cy="569131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341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Accounting Cycle: </a:t>
            </a:r>
          </a:p>
          <a:p>
            <a:pPr marL="914400"/>
            <a:r>
              <a:rPr lang="en-US" sz="3200" dirty="0">
                <a:solidFill>
                  <a:srgbClr val="FFFF99"/>
                </a:solidFill>
                <a:latin typeface="Arial" panose="020B0604020202020204" pitchFamily="34" charset="0"/>
              </a:rPr>
              <a:t>Create Journal Entries</a:t>
            </a:r>
          </a:p>
          <a:p>
            <a:pPr marL="914400"/>
            <a:endParaRPr lang="en-US" sz="32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</a:p>
        </p:txBody>
      </p:sp>
    </p:spTree>
    <p:extLst>
      <p:ext uri="{BB962C8B-B14F-4D97-AF65-F5344CB8AC3E}">
        <p14:creationId xmlns:p14="http://schemas.microsoft.com/office/powerpoint/2010/main" val="6875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930958" y="0"/>
            <a:ext cx="3657600" cy="301365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17500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Execute</a:t>
            </a:r>
          </a:p>
          <a:p>
            <a:pPr algn="ctr"/>
            <a:r>
              <a:rPr lang="en-US" altLang="x-none" sz="4400"/>
              <a:t>Business</a:t>
            </a:r>
          </a:p>
          <a:p>
            <a:pPr algn="ctr"/>
            <a:r>
              <a:rPr lang="en-US" altLang="x-none" sz="4400"/>
              <a:t>Event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136289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/>
              <a:t>Create</a:t>
            </a:r>
          </a:p>
          <a:p>
            <a:pPr algn="ctr"/>
            <a:r>
              <a:rPr lang="en-US" altLang="x-none" sz="4400" dirty="0"/>
              <a:t>Journal</a:t>
            </a:r>
          </a:p>
          <a:p>
            <a:pPr algn="ctr"/>
            <a:r>
              <a:rPr lang="en-US" altLang="x-none" sz="4400" dirty="0"/>
              <a:t>Entries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7959923" y="246063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Post To</a:t>
            </a:r>
          </a:p>
          <a:p>
            <a:pPr algn="ctr"/>
            <a:r>
              <a:rPr lang="en-US" altLang="x-none" sz="4400"/>
              <a:t>General</a:t>
            </a:r>
          </a:p>
          <a:p>
            <a:pPr algn="ctr"/>
            <a:r>
              <a:rPr lang="en-US" altLang="x-none" sz="4400"/>
              <a:t>Ledger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68604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Trial</a:t>
            </a:r>
          </a:p>
          <a:p>
            <a:pPr algn="ctr"/>
            <a:r>
              <a:rPr lang="en-US" altLang="x-none" sz="4400"/>
              <a:t>Balance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092235" y="4069696"/>
            <a:ext cx="3246939" cy="254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/>
              <a:t>Create</a:t>
            </a:r>
          </a:p>
          <a:p>
            <a:pPr algn="ctr"/>
            <a:r>
              <a:rPr lang="en-US" altLang="x-none" sz="4400"/>
              <a:t>Financial</a:t>
            </a:r>
          </a:p>
          <a:p>
            <a:pPr algn="ctr"/>
            <a:r>
              <a:rPr lang="en-US" altLang="x-none" sz="4400"/>
              <a:t>Statements</a:t>
            </a:r>
          </a:p>
        </p:txBody>
      </p:sp>
      <p:cxnSp>
        <p:nvCxnSpPr>
          <p:cNvPr id="8" name="AutoShape 42"/>
          <p:cNvCxnSpPr>
            <a:cxnSpLocks noChangeShapeType="1"/>
          </p:cNvCxnSpPr>
          <p:nvPr/>
        </p:nvCxnSpPr>
        <p:spPr bwMode="auto">
          <a:xfrm>
            <a:off x="3564439" y="1520607"/>
            <a:ext cx="57184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43"/>
          <p:cNvCxnSpPr>
            <a:cxnSpLocks noChangeShapeType="1"/>
          </p:cNvCxnSpPr>
          <p:nvPr/>
        </p:nvCxnSpPr>
        <p:spPr bwMode="auto">
          <a:xfrm>
            <a:off x="7383226" y="1520607"/>
            <a:ext cx="5766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AutoShape 45"/>
          <p:cNvCxnSpPr>
            <a:cxnSpLocks noChangeShapeType="1"/>
          </p:cNvCxnSpPr>
          <p:nvPr/>
        </p:nvCxnSpPr>
        <p:spPr bwMode="auto">
          <a:xfrm>
            <a:off x="5515541" y="5344240"/>
            <a:ext cx="57669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 bwMode="auto">
          <a:xfrm rot="5400000">
            <a:off x="6100462" y="586765"/>
            <a:ext cx="1274544" cy="569131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274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10 September 2009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28541</TotalTime>
  <Words>194</Words>
  <Application>Microsoft Macintosh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HelveticaNeueLT Std Lt Ext</vt:lpstr>
      <vt:lpstr>HelvNeue Light for IBM</vt:lpstr>
      <vt:lpstr>LubalinGraItcTEE</vt:lpstr>
      <vt:lpstr>MS PGothic</vt:lpstr>
      <vt:lpstr>Arial</vt:lpstr>
      <vt:lpstr>Wingdings</vt:lpstr>
      <vt:lpstr>10 September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Kip Twitchell</cp:lastModifiedBy>
  <cp:revision>694</cp:revision>
  <dcterms:created xsi:type="dcterms:W3CDTF">2014-12-08T21:55:31Z</dcterms:created>
  <dcterms:modified xsi:type="dcterms:W3CDTF">2018-11-01T16:54:44Z</dcterms:modified>
</cp:coreProperties>
</file>