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87" r:id="rId3"/>
    <p:sldId id="289" r:id="rId4"/>
    <p:sldId id="290" r:id="rId5"/>
    <p:sldId id="291" r:id="rId6"/>
    <p:sldId id="292" r:id="rId7"/>
    <p:sldId id="293" r:id="rId8"/>
    <p:sldId id="283" r:id="rId9"/>
  </p:sldIdLst>
  <p:sldSz cx="12192000" cy="6858000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1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6D"/>
    <a:srgbClr val="996600"/>
    <a:srgbClr val="008000"/>
    <a:srgbClr val="FFFFFF"/>
    <a:srgbClr val="8192FB"/>
    <a:srgbClr val="FFFF99"/>
    <a:srgbClr val="006600"/>
    <a:srgbClr val="FFE285"/>
    <a:srgbClr val="C9D0F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73" autoAdjust="0"/>
    <p:restoredTop sz="94484" autoAdjust="0"/>
  </p:normalViewPr>
  <p:slideViewPr>
    <p:cSldViewPr snapToGrid="0">
      <p:cViewPr varScale="1">
        <p:scale>
          <a:sx n="76" d="100"/>
          <a:sy n="76" d="100"/>
        </p:scale>
        <p:origin x="264" y="90"/>
      </p:cViewPr>
      <p:guideLst>
        <p:guide orient="horz" pos="1992"/>
        <p:guide pos="1536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>
                <a:latin typeface="Arial" panose="020B0604020202020204" pitchFamily="34" charset="0"/>
              </a:rPr>
              <a:pPr/>
              <a:t>5/4/2016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19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63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32" y="197858"/>
            <a:ext cx="11582400" cy="387798"/>
          </a:xfrm>
        </p:spPr>
        <p:txBody>
          <a:bodyPr anchor="b"/>
          <a:lstStyle>
            <a:lvl1pPr>
              <a:defRPr>
                <a:latin typeface="LubalinGraItcTEE" pitchFamily="2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102006"/>
            <a:ext cx="11273367" cy="36560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itchFamily="34" charset="0"/>
              </a:defRPr>
            </a:lvl1pPr>
            <a:lvl2pPr>
              <a:defRPr>
                <a:latin typeface="Arial" panose="020B0604020202020204" pitchFamily="34" charset="0"/>
                <a:cs typeface="Arial" pitchFamily="34" charset="0"/>
              </a:defRPr>
            </a:lvl2pPr>
            <a:lvl3pPr>
              <a:defRPr>
                <a:latin typeface="Arial" panose="020B0604020202020204" pitchFamily="34" charset="0"/>
                <a:cs typeface="Arial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38151" y="6637169"/>
            <a:ext cx="2832100" cy="228600"/>
          </a:xfrm>
        </p:spPr>
        <p:txBody>
          <a:bodyPr anchor="ctr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black">
          <a:xfrm>
            <a:off x="10542583" y="6660080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© 2015 IBM Corporation</a:t>
            </a:r>
            <a:endParaRPr lang="en-US" altLang="en-US" sz="1800" dirty="0" smtClean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1" y="1827213"/>
            <a:ext cx="5535083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434" y="1827213"/>
            <a:ext cx="5535084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243B09B9-FE11-485D-B193-4DE649C9C9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8779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A39A948-DEA7-4EFA-9130-61B45069BC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6826F9A1-9B46-4608-B497-7E101192D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1" y="1102005"/>
            <a:ext cx="1127336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292101"/>
            <a:ext cx="11582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1" y="6524625"/>
            <a:ext cx="2832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LubalinGraItcTEE" pitchFamily="2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HelveticaNeueLT Std Lt Ext" panose="020B0503020202020204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HelveticaNeueLT Std Lt Ext" panose="020B0503020202020204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HelveticaNeueLT Std Lt Ext" panose="020B0503020202020204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HelveticaNeueLT Std Lt Ext" panose="020B0503020202020204" pitchFamily="34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HelveticaNeueLT Std Lt Ext" panose="020B0503020202020204" pitchFamily="34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4400"/>
            <a:ext cx="12192000" cy="2076450"/>
          </a:xfrm>
          <a:prstGeom prst="rect">
            <a:avLst/>
          </a:prstGeom>
          <a:gradFill flip="none" rotWithShape="1">
            <a:gsLst>
              <a:gs pos="0">
                <a:srgbClr val="996600">
                  <a:alpha val="80000"/>
                </a:srgbClr>
              </a:gs>
              <a:gs pos="77000">
                <a:srgbClr val="996600">
                  <a:alpha val="80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</p:spPr>
        <p:txBody>
          <a:bodyPr wrap="square" rtlCol="0">
            <a:noAutofit/>
          </a:bodyPr>
          <a:lstStyle/>
          <a:p>
            <a:pPr marL="914400"/>
            <a:endParaRPr lang="en-US" sz="3200" dirty="0" smtClean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marL="914400"/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</a:rPr>
              <a:t>Introduction to </a:t>
            </a:r>
          </a:p>
          <a:p>
            <a:pPr marL="914400"/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</a:rPr>
              <a:t>Step-ups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0" y="5715000"/>
            <a:ext cx="2333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</a:rPr>
              <a:t>By Kip M. Twitchell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6F9A1-9B46-4608-B497-7E101192DDC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531100" y="820773"/>
            <a:ext cx="3822700" cy="4246527"/>
            <a:chOff x="1206500" y="1117600"/>
            <a:chExt cx="2476500" cy="24765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933700" y="1117600"/>
              <a:ext cx="215900" cy="60960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1384300" y="2082800"/>
              <a:ext cx="2108200" cy="15113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612900" y="2438400"/>
              <a:ext cx="546100" cy="1155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489200" y="2438400"/>
              <a:ext cx="342900" cy="33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832100" y="2438400"/>
              <a:ext cx="342900" cy="33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489200" y="2768600"/>
              <a:ext cx="342900" cy="33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832100" y="2768600"/>
              <a:ext cx="342900" cy="330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12900" y="2959100"/>
              <a:ext cx="139700" cy="1397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1206500" y="1117600"/>
              <a:ext cx="2476500" cy="965200"/>
            </a:xfrm>
            <a:prstGeom prst="triangle">
              <a:avLst/>
            </a:prstGeom>
            <a:solidFill>
              <a:schemeClr val="accent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1898526" y="340641"/>
            <a:ext cx="223118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Transactions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25776"/>
              </p:ext>
            </p:extLst>
          </p:nvPr>
        </p:nvGraphicFramePr>
        <p:xfrm>
          <a:off x="605340" y="3774793"/>
          <a:ext cx="4817560" cy="16459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189620"/>
                <a:gridCol w="190500"/>
                <a:gridCol w="2281740"/>
                <a:gridCol w="11557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Home sale agreement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$134,000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$132,000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8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8151" y="6355189"/>
            <a:ext cx="2832100" cy="228600"/>
          </a:xfrm>
        </p:spPr>
        <p:txBody>
          <a:bodyPr/>
          <a:lstStyle/>
          <a:p>
            <a:fld id="{6826F9A1-9B46-4608-B497-7E101192DDC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7925441" y="3374074"/>
            <a:ext cx="29418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Without Step-ups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51931" y="3913788"/>
            <a:ext cx="1248861" cy="1538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Appraised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627749" y="4300006"/>
            <a:ext cx="1248861" cy="1157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Mortgage</a:t>
            </a:r>
            <a:endParaRPr lang="en-US" sz="1400" dirty="0"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Value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627748" y="5651255"/>
            <a:ext cx="1248861" cy="431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Equity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108866" y="4078888"/>
            <a:ext cx="1248861" cy="1384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Tax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 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50612"/>
              </p:ext>
            </p:extLst>
          </p:nvPr>
        </p:nvGraphicFramePr>
        <p:xfrm>
          <a:off x="605340" y="3774793"/>
          <a:ext cx="4817560" cy="16459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189620"/>
                <a:gridCol w="190500"/>
                <a:gridCol w="2281740"/>
                <a:gridCol w="11557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Home sale agreement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$134,000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$132,000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2182003" y="340641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043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8151" y="6355189"/>
            <a:ext cx="2832100" cy="228600"/>
          </a:xfrm>
        </p:spPr>
        <p:txBody>
          <a:bodyPr/>
          <a:lstStyle/>
          <a:p>
            <a:fld id="{6826F9A1-9B46-4608-B497-7E101192DDC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7925440" y="340642"/>
            <a:ext cx="264367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Using Step-ups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7925441" y="3374074"/>
            <a:ext cx="29418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Without Step-ups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51931" y="3913788"/>
            <a:ext cx="1248861" cy="1538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Appraised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627749" y="4300006"/>
            <a:ext cx="1248861" cy="1157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Mortgage</a:t>
            </a:r>
            <a:endParaRPr lang="en-US" sz="1400" dirty="0"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Value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627748" y="5651255"/>
            <a:ext cx="1248861" cy="431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Equity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108866" y="4078888"/>
            <a:ext cx="1248861" cy="1384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Tax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 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074520" y="877586"/>
            <a:ext cx="1248861" cy="5757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Appraised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Step-up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074520" y="1895585"/>
            <a:ext cx="1248861" cy="12675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Mortgage</a:t>
            </a:r>
            <a:endParaRPr lang="en-US" sz="1400" dirty="0"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Value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075555" y="1445865"/>
            <a:ext cx="1248861" cy="4445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Equity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323381" y="881995"/>
            <a:ext cx="1248861" cy="23888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Tax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 Step-down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718800" y="877586"/>
            <a:ext cx="0" cy="2432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336976"/>
              </p:ext>
            </p:extLst>
          </p:nvPr>
        </p:nvGraphicFramePr>
        <p:xfrm>
          <a:off x="605340" y="3774793"/>
          <a:ext cx="4817560" cy="16459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189620"/>
                <a:gridCol w="190500"/>
                <a:gridCol w="2281740"/>
                <a:gridCol w="11557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Home sale agreement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$134,000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$132,000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2182003" y="340641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7912740" y="1764652"/>
            <a:ext cx="0" cy="2432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931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8151" y="6355189"/>
            <a:ext cx="2832100" cy="228600"/>
          </a:xfrm>
        </p:spPr>
        <p:txBody>
          <a:bodyPr/>
          <a:lstStyle/>
          <a:p>
            <a:fld id="{6826F9A1-9B46-4608-B497-7E101192DDC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Text Box 54"/>
          <p:cNvSpPr txBox="1">
            <a:spLocks noChangeArrowheads="1"/>
          </p:cNvSpPr>
          <p:nvPr/>
        </p:nvSpPr>
        <p:spPr bwMode="auto">
          <a:xfrm>
            <a:off x="7925440" y="340642"/>
            <a:ext cx="264367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Using Step-ups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7925441" y="3374074"/>
            <a:ext cx="29418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Without Step-ups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54005"/>
              </p:ext>
            </p:extLst>
          </p:nvPr>
        </p:nvGraphicFramePr>
        <p:xfrm>
          <a:off x="605340" y="918037"/>
          <a:ext cx="6049460" cy="13716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234660"/>
                <a:gridCol w="251585"/>
                <a:gridCol w="1566015"/>
                <a:gridCol w="1790700"/>
                <a:gridCol w="12065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Book Code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Value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$(2,000)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151931" y="3913788"/>
            <a:ext cx="1248861" cy="1538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Appraised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627749" y="4300006"/>
            <a:ext cx="1248861" cy="1157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Mortgage</a:t>
            </a:r>
            <a:endParaRPr lang="en-US" sz="1400" dirty="0"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Value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627748" y="5651255"/>
            <a:ext cx="1248861" cy="431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Equity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108866" y="4078888"/>
            <a:ext cx="1248861" cy="1384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Tax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 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8074520" y="877586"/>
            <a:ext cx="1248861" cy="5757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Appraised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Step-up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074520" y="1895585"/>
            <a:ext cx="1248861" cy="12675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Mortgage</a:t>
            </a:r>
            <a:endParaRPr lang="en-US" sz="1400" dirty="0"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Value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075555" y="1445865"/>
            <a:ext cx="1248861" cy="4445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Equity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323381" y="881995"/>
            <a:ext cx="1248861" cy="23888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Tax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 Step-down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0718800" y="877586"/>
            <a:ext cx="0" cy="2432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50612"/>
              </p:ext>
            </p:extLst>
          </p:nvPr>
        </p:nvGraphicFramePr>
        <p:xfrm>
          <a:off x="605340" y="3774793"/>
          <a:ext cx="4817560" cy="16459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189620"/>
                <a:gridCol w="190500"/>
                <a:gridCol w="2281740"/>
                <a:gridCol w="11557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Home sale agreement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$134,000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$132,000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2182003" y="340641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7912740" y="1764652"/>
            <a:ext cx="0" cy="2432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316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8151" y="6355189"/>
            <a:ext cx="2832100" cy="228600"/>
          </a:xfrm>
        </p:spPr>
        <p:txBody>
          <a:bodyPr/>
          <a:lstStyle/>
          <a:p>
            <a:fld id="{6826F9A1-9B46-4608-B497-7E101192DDC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26392"/>
              </p:ext>
            </p:extLst>
          </p:nvPr>
        </p:nvGraphicFramePr>
        <p:xfrm>
          <a:off x="605340" y="918037"/>
          <a:ext cx="6049460" cy="13716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234660"/>
                <a:gridCol w="251585"/>
                <a:gridCol w="1566015"/>
                <a:gridCol w="1790700"/>
                <a:gridCol w="12065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Book Code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Value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$(2,000)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50612"/>
              </p:ext>
            </p:extLst>
          </p:nvPr>
        </p:nvGraphicFramePr>
        <p:xfrm>
          <a:off x="605340" y="3774793"/>
          <a:ext cx="4817560" cy="164592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189620"/>
                <a:gridCol w="190500"/>
                <a:gridCol w="2281740"/>
                <a:gridCol w="1155700"/>
              </a:tblGrid>
              <a:tr h="209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Date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Event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Amount</a:t>
                      </a: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Home sale agreement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</a:t>
                      </a:r>
                      <a:r>
                        <a:rPr lang="en-US" sz="18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$134,000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Down Payment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July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 2012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Appraisal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$132,000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2182003" y="340641"/>
            <a:ext cx="1664238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661199"/>
              </p:ext>
            </p:extLst>
          </p:nvPr>
        </p:nvGraphicFramePr>
        <p:xfrm>
          <a:off x="7645399" y="5212189"/>
          <a:ext cx="3403255" cy="13716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286000"/>
                <a:gridCol w="1117255"/>
              </a:tblGrid>
              <a:tr h="1988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Tax Value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$(2,000)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Tax Value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$132,000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94148"/>
              </p:ext>
            </p:extLst>
          </p:nvPr>
        </p:nvGraphicFramePr>
        <p:xfrm>
          <a:off x="7601122" y="2691114"/>
          <a:ext cx="3403255" cy="82296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286000"/>
                <a:gridCol w="1117255"/>
              </a:tblGrid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Home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Sale 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Value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$128,000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06925"/>
              </p:ext>
            </p:extLst>
          </p:nvPr>
        </p:nvGraphicFramePr>
        <p:xfrm>
          <a:off x="7645400" y="3760156"/>
          <a:ext cx="3403255" cy="10972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286000"/>
                <a:gridCol w="1117255"/>
              </a:tblGrid>
              <a:tr h="19889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Appraised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$6,000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Equity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$10,000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Mortgage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$118,000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 Appraised Value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$134,000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 flipH="1">
            <a:off x="5480050" y="3476306"/>
            <a:ext cx="1949450" cy="68929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5422900" y="4425777"/>
            <a:ext cx="2095500" cy="28592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422900" y="5308600"/>
            <a:ext cx="2095500" cy="11608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 Box 54"/>
          <p:cNvSpPr txBox="1">
            <a:spLocks noChangeArrowheads="1"/>
          </p:cNvSpPr>
          <p:nvPr/>
        </p:nvSpPr>
        <p:spPr bwMode="auto">
          <a:xfrm>
            <a:off x="1218420" y="3236241"/>
            <a:ext cx="346441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Calculated Balances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37" name="Arc 36"/>
          <p:cNvSpPr/>
          <p:nvPr/>
        </p:nvSpPr>
        <p:spPr bwMode="auto">
          <a:xfrm>
            <a:off x="4682830" y="1153160"/>
            <a:ext cx="4562770" cy="2563212"/>
          </a:xfrm>
          <a:prstGeom prst="arc">
            <a:avLst>
              <a:gd name="adj1" fmla="val 16012554"/>
              <a:gd name="adj2" fmla="val 2147654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38151" y="6355189"/>
            <a:ext cx="2832100" cy="228600"/>
          </a:xfrm>
        </p:spPr>
        <p:txBody>
          <a:bodyPr/>
          <a:lstStyle/>
          <a:p>
            <a:fld id="{6826F9A1-9B46-4608-B497-7E101192DD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ext Box 54"/>
          <p:cNvSpPr txBox="1">
            <a:spLocks noChangeArrowheads="1"/>
          </p:cNvSpPr>
          <p:nvPr/>
        </p:nvSpPr>
        <p:spPr bwMode="auto">
          <a:xfrm>
            <a:off x="4525346" y="1164498"/>
            <a:ext cx="294183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Without Step-ups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36403" y="1696506"/>
            <a:ext cx="1248861" cy="1538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Appraised</a:t>
            </a: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71832" y="2077506"/>
            <a:ext cx="1248861" cy="11579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Mortgage</a:t>
            </a:r>
            <a:endParaRPr lang="en-US" sz="1400" dirty="0">
              <a:latin typeface="Arial" panose="020B060402020202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Value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371832" y="4279655"/>
            <a:ext cx="1248861" cy="43180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anose="020B0604020202020204" pitchFamily="34" charset="0"/>
              </a:rPr>
              <a:t>Equity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607261" y="1851171"/>
            <a:ext cx="1248861" cy="13843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Tax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 Value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oup 57"/>
          <p:cNvGrpSpPr>
            <a:grpSpLocks/>
          </p:cNvGrpSpPr>
          <p:nvPr/>
        </p:nvGrpSpPr>
        <p:grpSpPr bwMode="auto">
          <a:xfrm>
            <a:off x="6866327" y="2388722"/>
            <a:ext cx="495300" cy="535531"/>
            <a:chOff x="4991100" y="4800600"/>
            <a:chExt cx="495300" cy="572933"/>
          </a:xfrm>
        </p:grpSpPr>
        <p:sp>
          <p:nvSpPr>
            <p:cNvPr id="30" name="&quot;No&quot; Symbol 29"/>
            <p:cNvSpPr/>
            <p:nvPr/>
          </p:nvSpPr>
          <p:spPr bwMode="auto">
            <a:xfrm>
              <a:off x="4991100" y="4871932"/>
              <a:ext cx="495300" cy="385531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en-US" sz="120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1" name="TextBox 3"/>
            <p:cNvSpPr txBox="1">
              <a:spLocks noChangeArrowheads="1"/>
            </p:cNvSpPr>
            <p:nvPr/>
          </p:nvSpPr>
          <p:spPr bwMode="auto">
            <a:xfrm>
              <a:off x="5029200" y="4800600"/>
              <a:ext cx="425116" cy="57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tx1"/>
                </a:buClr>
                <a:buFont typeface="Arial" pitchFamily="34" charset="0"/>
                <a:buChar char="–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buClr>
                  <a:schemeClr val="tx1"/>
                </a:buClr>
                <a:buChar char="•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3200" dirty="0">
                  <a:solidFill>
                    <a:srgbClr val="000000"/>
                  </a:solidFill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36" name="Group 57"/>
          <p:cNvGrpSpPr>
            <a:grpSpLocks/>
          </p:cNvGrpSpPr>
          <p:nvPr/>
        </p:nvGrpSpPr>
        <p:grpSpPr bwMode="auto">
          <a:xfrm>
            <a:off x="4630898" y="2420148"/>
            <a:ext cx="495300" cy="535531"/>
            <a:chOff x="4991100" y="4800600"/>
            <a:chExt cx="495300" cy="572933"/>
          </a:xfrm>
        </p:grpSpPr>
        <p:sp>
          <p:nvSpPr>
            <p:cNvPr id="37" name="&quot;No&quot; Symbol 36"/>
            <p:cNvSpPr/>
            <p:nvPr/>
          </p:nvSpPr>
          <p:spPr bwMode="auto">
            <a:xfrm>
              <a:off x="4991100" y="4871932"/>
              <a:ext cx="495300" cy="385531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en-US" sz="120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38" name="TextBox 3"/>
            <p:cNvSpPr txBox="1">
              <a:spLocks noChangeArrowheads="1"/>
            </p:cNvSpPr>
            <p:nvPr/>
          </p:nvSpPr>
          <p:spPr bwMode="auto">
            <a:xfrm>
              <a:off x="5029200" y="4800600"/>
              <a:ext cx="425116" cy="57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tx1"/>
                </a:buClr>
                <a:buFont typeface="Arial" pitchFamily="34" charset="0"/>
                <a:buChar char="–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buClr>
                  <a:schemeClr val="tx1"/>
                </a:buClr>
                <a:buChar char="•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3200" dirty="0">
                  <a:solidFill>
                    <a:srgbClr val="000000"/>
                  </a:solidFill>
                  <a:cs typeface="Arial" pitchFamily="34" charset="0"/>
                </a:rPr>
                <a:t>=</a:t>
              </a:r>
            </a:p>
          </p:txBody>
        </p:sp>
      </p:grpSp>
      <p:grpSp>
        <p:nvGrpSpPr>
          <p:cNvPr id="39" name="Group 57"/>
          <p:cNvGrpSpPr>
            <a:grpSpLocks/>
          </p:cNvGrpSpPr>
          <p:nvPr/>
        </p:nvGrpSpPr>
        <p:grpSpPr bwMode="auto">
          <a:xfrm>
            <a:off x="5748612" y="3554419"/>
            <a:ext cx="495300" cy="535531"/>
            <a:chOff x="4991100" y="4800600"/>
            <a:chExt cx="495300" cy="572933"/>
          </a:xfrm>
        </p:grpSpPr>
        <p:sp>
          <p:nvSpPr>
            <p:cNvPr id="40" name="&quot;No&quot; Symbol 39"/>
            <p:cNvSpPr/>
            <p:nvPr/>
          </p:nvSpPr>
          <p:spPr bwMode="auto">
            <a:xfrm>
              <a:off x="4991100" y="4871932"/>
              <a:ext cx="495300" cy="385531"/>
            </a:xfrm>
            <a:prstGeom prst="noSmoking">
              <a:avLst/>
            </a:prstGeom>
            <a:solidFill>
              <a:srgbClr val="C00000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lang="en-US" sz="120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5029200" y="4800600"/>
              <a:ext cx="425116" cy="57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50000"/>
                </a:spcBef>
                <a:buClr>
                  <a:schemeClr val="tx1"/>
                </a:buClr>
                <a:buFont typeface="Arial" pitchFamily="34" charset="0"/>
                <a:buChar char="–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50000"/>
                </a:spcBef>
                <a:buClr>
                  <a:schemeClr val="tx1"/>
                </a:buClr>
                <a:buChar char="•"/>
                <a:defRPr kumimoji="1" sz="16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1"/>
                </a:buClr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»"/>
                <a:defRPr kumimoji="1" sz="160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en-US" altLang="en-US" sz="3200" dirty="0">
                  <a:solidFill>
                    <a:srgbClr val="000000"/>
                  </a:solidFill>
                  <a:cs typeface="Arial" pitchFamily="34" charset="0"/>
                </a:rPr>
                <a:t>=</a:t>
              </a:r>
            </a:p>
          </p:txBody>
        </p:sp>
      </p:grp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2825360" y="5137468"/>
            <a:ext cx="634180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pitchFamily="2" charset="2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pitchFamily="34" charset="0"/>
              <a:buChar char="–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kumimoji="1" sz="16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dirty="0" smtClean="0">
                <a:ea typeface="ヒラギノ角ゴ Pro W3"/>
                <a:cs typeface="ヒラギノ角ゴ Pro W3"/>
              </a:rPr>
              <a:t>Greater Possible Reconciliation Issues</a:t>
            </a:r>
            <a:endParaRPr kumimoji="0" lang="en-US" altLang="en-US" sz="2800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793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47E1-6E9C-4553-A175-053CB8F7220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24192"/>
          <a:stretch/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" y="4705350"/>
            <a:ext cx="331853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Conversations with Kip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12192000" cy="6915149"/>
          </a:xfrm>
          <a:prstGeom prst="rect">
            <a:avLst/>
          </a:prstGeom>
          <a:solidFill>
            <a:srgbClr val="FFFFFF">
              <a:alpha val="6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500" y="5715000"/>
            <a:ext cx="28637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</a:rPr>
              <a:t>© 2016 Kip M. Twitchell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</a:rPr>
              <a:t>All rights reserved</a:t>
            </a:r>
            <a:endParaRPr lang="en-US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0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27960</TotalTime>
  <Words>369</Words>
  <Application>Microsoft Office PowerPoint</Application>
  <PresentationFormat>Widescreen</PresentationFormat>
  <Paragraphs>229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MS PGothic</vt:lpstr>
      <vt:lpstr>Arial</vt:lpstr>
      <vt:lpstr>HelveticaNeueLT Std Lt Ext</vt:lpstr>
      <vt:lpstr>HelvNeue Light for IBM</vt:lpstr>
      <vt:lpstr>LubalinGraItcTEE</vt:lpstr>
      <vt:lpstr>Wingdings</vt:lpstr>
      <vt:lpstr>ヒラギノ角ゴ Pro W3</vt:lpstr>
      <vt:lpstr>10 September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>krisbiron</dc:creator>
  <cp:lastModifiedBy>Kip Twitchell</cp:lastModifiedBy>
  <cp:revision>647</cp:revision>
  <dcterms:created xsi:type="dcterms:W3CDTF">2014-12-08T21:55:31Z</dcterms:created>
  <dcterms:modified xsi:type="dcterms:W3CDTF">2016-05-04T19:56:35Z</dcterms:modified>
</cp:coreProperties>
</file>