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8"/>
  </p:notesMasterIdLst>
  <p:handoutMasterIdLst>
    <p:handoutMasterId r:id="rId19"/>
  </p:handoutMasterIdLst>
  <p:sldIdLst>
    <p:sldId id="257" r:id="rId2"/>
    <p:sldId id="302" r:id="rId3"/>
    <p:sldId id="304" r:id="rId4"/>
    <p:sldId id="307" r:id="rId5"/>
    <p:sldId id="306" r:id="rId6"/>
    <p:sldId id="309" r:id="rId7"/>
    <p:sldId id="308" r:id="rId8"/>
    <p:sldId id="299" r:id="rId9"/>
    <p:sldId id="305" r:id="rId10"/>
    <p:sldId id="310" r:id="rId11"/>
    <p:sldId id="301" r:id="rId12"/>
    <p:sldId id="303" r:id="rId13"/>
    <p:sldId id="311" r:id="rId14"/>
    <p:sldId id="312" r:id="rId15"/>
    <p:sldId id="313" r:id="rId16"/>
    <p:sldId id="283" r:id="rId17"/>
  </p:sldIdLst>
  <p:sldSz cx="12192000" cy="6858000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2" userDrawn="1">
          <p15:clr>
            <a:srgbClr val="A4A3A4"/>
          </p15:clr>
        </p15:guide>
        <p15:guide id="2" pos="1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192FB"/>
    <a:srgbClr val="FFFF99"/>
    <a:srgbClr val="006600"/>
    <a:srgbClr val="996600"/>
    <a:srgbClr val="1B496D"/>
    <a:srgbClr val="FFE285"/>
    <a:srgbClr val="C9D0FD"/>
    <a:srgbClr val="7F7F7F"/>
    <a:srgbClr val="FFFD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73" autoAdjust="0"/>
    <p:restoredTop sz="94484" autoAdjust="0"/>
  </p:normalViewPr>
  <p:slideViewPr>
    <p:cSldViewPr snapToGrid="0">
      <p:cViewPr varScale="1">
        <p:scale>
          <a:sx n="76" d="100"/>
          <a:sy n="76" d="100"/>
        </p:scale>
        <p:origin x="264" y="90"/>
      </p:cViewPr>
      <p:guideLst>
        <p:guide orient="horz" pos="1992"/>
        <p:guide pos="1536"/>
      </p:guideLst>
    </p:cSldViewPr>
  </p:slideViewPr>
  <p:outlineViewPr>
    <p:cViewPr>
      <p:scale>
        <a:sx n="33" d="100"/>
        <a:sy n="33" d="100"/>
      </p:scale>
      <p:origin x="0" y="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642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099E1-2F6C-1143-9DF8-8ECBCD01D04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54D96-FAC3-2D49-827B-F309FAD9DE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198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05C4898A-41A8-49D6-8E48-9D853EBFDD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63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832" y="197858"/>
            <a:ext cx="11582400" cy="387798"/>
          </a:xfrm>
        </p:spPr>
        <p:txBody>
          <a:bodyPr anchor="b"/>
          <a:lstStyle>
            <a:lvl1pPr>
              <a:defRPr>
                <a:latin typeface="LubalinGraItcTEE" pitchFamily="2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1" y="1102006"/>
            <a:ext cx="11273367" cy="365601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itchFamily="34" charset="0"/>
              </a:defRPr>
            </a:lvl1pPr>
            <a:lvl2pPr>
              <a:defRPr>
                <a:latin typeface="Arial" panose="020B0604020202020204" pitchFamily="34" charset="0"/>
                <a:cs typeface="Arial" pitchFamily="34" charset="0"/>
              </a:defRPr>
            </a:lvl2pPr>
            <a:lvl3pPr>
              <a:defRPr>
                <a:latin typeface="Arial" panose="020B0604020202020204" pitchFamily="34" charset="0"/>
                <a:cs typeface="Arial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38151" y="6637169"/>
            <a:ext cx="2832100" cy="228600"/>
          </a:xfrm>
        </p:spPr>
        <p:txBody>
          <a:bodyPr anchor="ctr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E98947E1-6E9C-4553-A175-053CB8F722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6"/>
          <p:cNvSpPr>
            <a:spLocks noChangeArrowheads="1"/>
          </p:cNvSpPr>
          <p:nvPr userDrawn="1"/>
        </p:nvSpPr>
        <p:spPr bwMode="black">
          <a:xfrm>
            <a:off x="10542583" y="6660080"/>
            <a:ext cx="13716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© 2015 IBM Corporation</a:t>
            </a:r>
            <a:endParaRPr lang="en-US" altLang="en-US" sz="1800" dirty="0" smtClean="0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151" y="1827213"/>
            <a:ext cx="5535083" cy="3656012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6434" y="1827213"/>
            <a:ext cx="5535084" cy="3656012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243B09B9-FE11-485D-B193-4DE649C9C9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8779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DA39A948-DEA7-4EFA-9130-61B45069BC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6826F9A1-9B46-4608-B497-7E101192DD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151" y="1102005"/>
            <a:ext cx="11273367" cy="365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 smtClean="0"/>
          </a:p>
          <a:p>
            <a:pPr lvl="4"/>
            <a:endParaRPr lang="en-US" dirty="0" smtClean="0"/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38151" y="292101"/>
            <a:ext cx="11582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7636" name="Rectangle 5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151" y="6524625"/>
            <a:ext cx="28321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900">
                <a:solidFill>
                  <a:srgbClr val="7F7F7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2EDDE8C-FCD3-47EF-B8D4-5308179AEE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69" r:id="rId3"/>
    <p:sldLayoutId id="2147483671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LubalinGraItcTEE" pitchFamily="2" charset="0"/>
          <a:ea typeface="+mj-ea"/>
          <a:cs typeface="Arial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9pPr>
    </p:titleStyle>
    <p:bodyStyle>
      <a:lvl1pPr marL="173038" indent="-173038" algn="l" rtl="0" fontAlgn="base">
        <a:spcBef>
          <a:spcPct val="50000"/>
        </a:spcBef>
        <a:spcAft>
          <a:spcPct val="0"/>
        </a:spcAft>
        <a:buClr>
          <a:srgbClr val="6D6E70"/>
        </a:buClr>
        <a:buSzPct val="90000"/>
        <a:buFont typeface="Wingdings" pitchFamily="2" charset="2"/>
        <a:buChar char="§"/>
        <a:defRPr sz="1600">
          <a:solidFill>
            <a:srgbClr val="6D6E70"/>
          </a:solidFill>
          <a:latin typeface="HelveticaNeueLT Std Lt Ext" panose="020B0503020202020204" pitchFamily="34" charset="0"/>
          <a:ea typeface="+mn-ea"/>
          <a:cs typeface="Arial" pitchFamily="34" charset="0"/>
        </a:defRPr>
      </a:lvl1pPr>
      <a:lvl2pPr marL="509588" indent="-163513" algn="l" rtl="0" fontAlgn="base">
        <a:spcBef>
          <a:spcPct val="0"/>
        </a:spcBef>
        <a:spcAft>
          <a:spcPct val="0"/>
        </a:spcAft>
        <a:buClr>
          <a:srgbClr val="6D6E70"/>
        </a:buClr>
        <a:buSzPct val="90000"/>
        <a:buFont typeface="Arial" charset="0"/>
        <a:buChar char="–"/>
        <a:defRPr sz="1600">
          <a:solidFill>
            <a:srgbClr val="6D6E70"/>
          </a:solidFill>
          <a:latin typeface="HelveticaNeueLT Std Lt Ext" panose="020B0503020202020204" pitchFamily="34" charset="0"/>
          <a:cs typeface="Arial" pitchFamily="34" charset="0"/>
        </a:defRPr>
      </a:lvl2pPr>
      <a:lvl3pPr marL="855663" indent="-173038" algn="l" rtl="0" fontAlgn="base">
        <a:spcBef>
          <a:spcPct val="0"/>
        </a:spcBef>
        <a:spcAft>
          <a:spcPct val="0"/>
        </a:spcAft>
        <a:buClr>
          <a:srgbClr val="6D6E70"/>
        </a:buClr>
        <a:buSzPct val="90000"/>
        <a:buFont typeface="Wingdings" pitchFamily="2" charset="2"/>
        <a:buChar char="§"/>
        <a:defRPr sz="1600">
          <a:solidFill>
            <a:srgbClr val="6D6E70"/>
          </a:solidFill>
          <a:latin typeface="HelveticaNeueLT Std Lt Ext" panose="020B0503020202020204" pitchFamily="34" charset="0"/>
          <a:cs typeface="Arial" pitchFamily="34" charset="0"/>
        </a:defRPr>
      </a:lvl3pPr>
      <a:lvl4pPr marL="1203325" indent="-173038" algn="l" rtl="0" fontAlgn="base">
        <a:spcBef>
          <a:spcPct val="20000"/>
        </a:spcBef>
        <a:spcAft>
          <a:spcPct val="0"/>
        </a:spcAft>
        <a:buClr>
          <a:schemeClr val="bg1"/>
        </a:buClr>
        <a:defRPr sz="1600">
          <a:solidFill>
            <a:schemeClr val="bg1"/>
          </a:solidFill>
          <a:latin typeface="HelveticaNeueLT Std Lt Ext" panose="020B0503020202020204" pitchFamily="34" charset="0"/>
        </a:defRPr>
      </a:lvl4pPr>
      <a:lvl5pPr marL="15398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HelveticaNeueLT Std Lt Ext" panose="020B0503020202020204" pitchFamily="34" charset="0"/>
        </a:defRPr>
      </a:lvl5pPr>
      <a:lvl6pPr marL="19970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6pPr>
      <a:lvl7pPr marL="24542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7pPr>
      <a:lvl8pPr marL="29114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8pPr>
      <a:lvl9pPr marL="33686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6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47E1-6E9C-4553-A175-053CB8F72200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 b="24192"/>
          <a:stretch/>
        </p:blipFill>
        <p:spPr>
          <a:xfrm>
            <a:off x="0" y="0"/>
            <a:ext cx="12192000" cy="69151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724400"/>
            <a:ext cx="12192000" cy="2076450"/>
          </a:xfrm>
          <a:prstGeom prst="rect">
            <a:avLst/>
          </a:prstGeom>
          <a:gradFill flip="none" rotWithShape="1">
            <a:gsLst>
              <a:gs pos="0">
                <a:srgbClr val="996600">
                  <a:alpha val="80000"/>
                </a:srgbClr>
              </a:gs>
              <a:gs pos="77000">
                <a:srgbClr val="996600">
                  <a:alpha val="80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</p:spPr>
        <p:txBody>
          <a:bodyPr wrap="square" rtlCol="0">
            <a:noAutofit/>
          </a:bodyPr>
          <a:lstStyle/>
          <a:p>
            <a:pPr marL="914400"/>
            <a:endParaRPr lang="en-US" sz="3200" dirty="0" smtClean="0">
              <a:solidFill>
                <a:srgbClr val="FFFF99"/>
              </a:solidFill>
            </a:endParaRPr>
          </a:p>
          <a:p>
            <a:pPr marL="914400"/>
            <a:r>
              <a:rPr lang="en-US" sz="4000" dirty="0" smtClean="0">
                <a:solidFill>
                  <a:srgbClr val="FFFF99"/>
                </a:solidFill>
              </a:rPr>
              <a:t>Business Events and</a:t>
            </a:r>
            <a:br>
              <a:rPr lang="en-US" sz="4000" dirty="0" smtClean="0">
                <a:solidFill>
                  <a:srgbClr val="FFFF99"/>
                </a:solidFill>
              </a:rPr>
            </a:br>
            <a:r>
              <a:rPr lang="en-US" sz="4000" dirty="0" smtClean="0">
                <a:solidFill>
                  <a:srgbClr val="FFFF99"/>
                </a:solidFill>
              </a:rPr>
              <a:t>Transparency</a:t>
            </a:r>
            <a:endParaRPr lang="en-US" sz="4000" dirty="0">
              <a:solidFill>
                <a:srgbClr val="FFFF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" y="4705350"/>
            <a:ext cx="331853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Conversations with Kip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82100" y="5715000"/>
            <a:ext cx="23331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By Kip M. Twitchell</a:t>
            </a:r>
            <a:endParaRPr lang="en-US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00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47E1-6E9C-4553-A175-053CB8F72200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196612"/>
              </p:ext>
            </p:extLst>
          </p:nvPr>
        </p:nvGraphicFramePr>
        <p:xfrm>
          <a:off x="241300" y="4759475"/>
          <a:ext cx="4787899" cy="923024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407775"/>
                <a:gridCol w="505919"/>
                <a:gridCol w="1407775"/>
                <a:gridCol w="1466430"/>
              </a:tblGrid>
              <a:tr h="3743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As-of Date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Customer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Amount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Jul 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$30,834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Jul 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XYZ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$12,878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7" name="Text Box 54"/>
          <p:cNvSpPr txBox="1">
            <a:spLocks noChangeArrowheads="1"/>
          </p:cNvSpPr>
          <p:nvPr/>
        </p:nvSpPr>
        <p:spPr bwMode="auto">
          <a:xfrm>
            <a:off x="647081" y="4279344"/>
            <a:ext cx="3976345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chemeClr val="tx1"/>
              </a:buClr>
              <a:buFont typeface="Wingdings" pitchFamily="2" charset="2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50000"/>
              </a:spcBef>
              <a:buClr>
                <a:schemeClr val="tx1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buClr>
                <a:schemeClr val="tx1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r>
              <a:rPr kumimoji="0" lang="en-US" altLang="en-US" sz="2800" dirty="0" smtClean="0">
                <a:ea typeface="ヒラギノ角ゴ Pro W3"/>
                <a:cs typeface="ヒラギノ角ゴ Pro W3"/>
              </a:rPr>
              <a:t>Recent Customer Value</a:t>
            </a:r>
            <a:endParaRPr kumimoji="0" lang="en-US" altLang="en-US" sz="2800" dirty="0">
              <a:ea typeface="ヒラギノ角ゴ Pro W3"/>
              <a:cs typeface="ヒラギノ角ゴ Pro W3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67788"/>
              </p:ext>
            </p:extLst>
          </p:nvPr>
        </p:nvGraphicFramePr>
        <p:xfrm>
          <a:off x="5397500" y="4759475"/>
          <a:ext cx="4787899" cy="923024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407775"/>
                <a:gridCol w="505919"/>
                <a:gridCol w="1407775"/>
                <a:gridCol w="1466430"/>
              </a:tblGrid>
              <a:tr h="3743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As-of Date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Customer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Amount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Jul 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$31,772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Jul 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XYZ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$53,801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1" name="Text Box 54"/>
          <p:cNvSpPr txBox="1">
            <a:spLocks noChangeArrowheads="1"/>
          </p:cNvSpPr>
          <p:nvPr/>
        </p:nvSpPr>
        <p:spPr bwMode="auto">
          <a:xfrm>
            <a:off x="5743171" y="4279344"/>
            <a:ext cx="4096571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chemeClr val="tx1"/>
              </a:buClr>
              <a:buFont typeface="Wingdings" pitchFamily="2" charset="2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50000"/>
              </a:spcBef>
              <a:buClr>
                <a:schemeClr val="tx1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buClr>
                <a:schemeClr val="tx1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r>
              <a:rPr kumimoji="0" lang="en-US" altLang="en-US" sz="2800" dirty="0" smtClean="0">
                <a:ea typeface="ヒラギノ角ゴ Pro W3"/>
                <a:cs typeface="ヒラギノ角ゴ Pro W3"/>
              </a:rPr>
              <a:t>Customer Lifetime Value</a:t>
            </a:r>
            <a:endParaRPr kumimoji="0" lang="en-US" altLang="en-US" sz="2800" dirty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718685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47E1-6E9C-4553-A175-053CB8F72200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670080"/>
              </p:ext>
            </p:extLst>
          </p:nvPr>
        </p:nvGraphicFramePr>
        <p:xfrm>
          <a:off x="5397500" y="825500"/>
          <a:ext cx="6108701" cy="3391904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403172"/>
                <a:gridCol w="504264"/>
                <a:gridCol w="1403172"/>
                <a:gridCol w="1461636"/>
                <a:gridCol w="1336457"/>
              </a:tblGrid>
              <a:tr h="3743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Date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Customer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Amount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Count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Jul 1984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XYZ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$40,923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Feb 1989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$934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smtClean="0">
                          <a:effectLst/>
                          <a:latin typeface="Arial" panose="020B0604020202020204" pitchFamily="34" charset="0"/>
                        </a:rPr>
                        <a:t>Jan 1993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Apr 2001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XYZ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$4,223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Jun 2002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$234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Jul 2002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$80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Aug 2003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XYZ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$7,978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Sep 2006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$753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Feb 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$6,335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Mar 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XYZ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$677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Jun 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$23,432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950664"/>
              </p:ext>
            </p:extLst>
          </p:nvPr>
        </p:nvGraphicFramePr>
        <p:xfrm>
          <a:off x="5397499" y="4759475"/>
          <a:ext cx="6108701" cy="923024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409299"/>
                <a:gridCol w="506467"/>
                <a:gridCol w="1409299"/>
                <a:gridCol w="1468018"/>
                <a:gridCol w="1315618"/>
              </a:tblGrid>
              <a:tr h="3743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As of Date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Customer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Amount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Count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Jul 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$31,772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Jul 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XYZ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$53,801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7" name="Text Box 54"/>
          <p:cNvSpPr txBox="1">
            <a:spLocks noChangeArrowheads="1"/>
          </p:cNvSpPr>
          <p:nvPr/>
        </p:nvSpPr>
        <p:spPr bwMode="auto">
          <a:xfrm>
            <a:off x="6212045" y="4279344"/>
            <a:ext cx="4096571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chemeClr val="tx1"/>
              </a:buClr>
              <a:buFont typeface="Wingdings" pitchFamily="2" charset="2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50000"/>
              </a:spcBef>
              <a:buClr>
                <a:schemeClr val="tx1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buClr>
                <a:schemeClr val="tx1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r>
              <a:rPr kumimoji="0" lang="en-US" altLang="en-US" sz="2800" dirty="0">
                <a:ea typeface="ヒラギノ角ゴ Pro W3"/>
                <a:cs typeface="ヒラギノ角ゴ Pro W3"/>
              </a:rPr>
              <a:t>Customer Lifetime </a:t>
            </a:r>
            <a:r>
              <a:rPr kumimoji="0" lang="en-US" altLang="en-US" sz="2800" dirty="0" smtClean="0">
                <a:ea typeface="ヒラギノ角ゴ Pro W3"/>
                <a:cs typeface="ヒラギノ角ゴ Pro W3"/>
              </a:rPr>
              <a:t>Value</a:t>
            </a:r>
            <a:endParaRPr kumimoji="0" lang="en-US" altLang="en-US" sz="2800" dirty="0">
              <a:ea typeface="ヒラギノ角ゴ Pro W3"/>
              <a:cs typeface="ヒラギノ角ゴ Pro W3"/>
            </a:endParaRPr>
          </a:p>
        </p:txBody>
      </p:sp>
      <p:sp>
        <p:nvSpPr>
          <p:cNvPr id="9" name="Text Box 54"/>
          <p:cNvSpPr txBox="1">
            <a:spLocks noChangeArrowheads="1"/>
          </p:cNvSpPr>
          <p:nvPr/>
        </p:nvSpPr>
        <p:spPr bwMode="auto">
          <a:xfrm>
            <a:off x="6371031" y="345369"/>
            <a:ext cx="2840842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chemeClr val="tx1"/>
              </a:buClr>
              <a:buFont typeface="Wingdings" pitchFamily="2" charset="2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50000"/>
              </a:spcBef>
              <a:buClr>
                <a:schemeClr val="tx1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buClr>
                <a:schemeClr val="tx1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2800" dirty="0" smtClean="0">
                <a:ea typeface="ヒラギノ角ゴ Pro W3"/>
                <a:cs typeface="ヒラギノ角ゴ Pro W3"/>
              </a:rPr>
              <a:t>Business Events</a:t>
            </a:r>
            <a:endParaRPr kumimoji="0" lang="en-US" altLang="en-US" sz="2800" dirty="0">
              <a:ea typeface="ヒラギノ角ゴ Pro W3"/>
              <a:cs typeface="ヒラギノ角ゴ Pro W3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340462"/>
              </p:ext>
            </p:extLst>
          </p:nvPr>
        </p:nvGraphicFramePr>
        <p:xfrm>
          <a:off x="317500" y="3924300"/>
          <a:ext cx="4705529" cy="2568944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403172"/>
                <a:gridCol w="504264"/>
                <a:gridCol w="1461636"/>
                <a:gridCol w="1336457"/>
              </a:tblGrid>
              <a:tr h="3743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Year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Amount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Count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1984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$40,923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1989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$934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1993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2001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$4,223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2002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$314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2003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$7,978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2006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$753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2007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$30,444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0" name="Text Box 54"/>
          <p:cNvSpPr txBox="1">
            <a:spLocks noChangeArrowheads="1"/>
          </p:cNvSpPr>
          <p:nvPr/>
        </p:nvSpPr>
        <p:spPr bwMode="auto">
          <a:xfrm>
            <a:off x="615508" y="3300244"/>
            <a:ext cx="4109523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chemeClr val="tx1"/>
              </a:buClr>
              <a:buFont typeface="Wingdings" pitchFamily="2" charset="2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50000"/>
              </a:spcBef>
              <a:buClr>
                <a:schemeClr val="tx1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buClr>
                <a:schemeClr val="tx1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2800" dirty="0" smtClean="0">
                <a:ea typeface="ヒラギノ角ゴ Pro W3"/>
                <a:cs typeface="ヒラギノ角ゴ Pro W3"/>
              </a:rPr>
              <a:t>Yearly Company Results</a:t>
            </a:r>
            <a:endParaRPr kumimoji="0" lang="en-US" altLang="en-US" sz="2800" dirty="0">
              <a:ea typeface="ヒラギノ角ゴ Pro W3"/>
              <a:cs typeface="ヒラギノ角ゴ Pro W3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726396"/>
              </p:ext>
            </p:extLst>
          </p:nvPr>
        </p:nvGraphicFramePr>
        <p:xfrm>
          <a:off x="241300" y="1711475"/>
          <a:ext cx="4787899" cy="923024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407775"/>
                <a:gridCol w="505919"/>
                <a:gridCol w="1407775"/>
                <a:gridCol w="1466430"/>
              </a:tblGrid>
              <a:tr h="3743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As-of Date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Customer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Amount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Jul 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$30,834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Jul 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XYZ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$12,878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2" name="Text Box 54"/>
          <p:cNvSpPr txBox="1">
            <a:spLocks noChangeArrowheads="1"/>
          </p:cNvSpPr>
          <p:nvPr/>
        </p:nvSpPr>
        <p:spPr bwMode="auto">
          <a:xfrm>
            <a:off x="647081" y="1231344"/>
            <a:ext cx="3976345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chemeClr val="tx1"/>
              </a:buClr>
              <a:buFont typeface="Wingdings" pitchFamily="2" charset="2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50000"/>
              </a:spcBef>
              <a:buClr>
                <a:schemeClr val="tx1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buClr>
                <a:schemeClr val="tx1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r>
              <a:rPr kumimoji="0" lang="en-US" altLang="en-US" sz="2800" dirty="0" smtClean="0">
                <a:ea typeface="ヒラギノ角ゴ Pro W3"/>
                <a:cs typeface="ヒラギノ角ゴ Pro W3"/>
              </a:rPr>
              <a:t>Recent Customer Value</a:t>
            </a:r>
            <a:endParaRPr kumimoji="0" lang="en-US" altLang="en-US" sz="2800" dirty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267727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47E1-6E9C-4553-A175-053CB8F72200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42362"/>
              </p:ext>
            </p:extLst>
          </p:nvPr>
        </p:nvGraphicFramePr>
        <p:xfrm>
          <a:off x="5397500" y="825500"/>
          <a:ext cx="6108701" cy="3666224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403172"/>
                <a:gridCol w="504264"/>
                <a:gridCol w="1403172"/>
                <a:gridCol w="1461636"/>
                <a:gridCol w="1336457"/>
              </a:tblGrid>
              <a:tr h="3743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Date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Customer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Amount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Count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Jul 1984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XYZ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$40,923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Feb 1989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$934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smtClean="0">
                          <a:effectLst/>
                          <a:latin typeface="Arial" panose="020B0604020202020204" pitchFamily="34" charset="0"/>
                        </a:rPr>
                        <a:t>Jan 1993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Apr 2001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XYZ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$4,223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Jun 2002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$234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Jul 2002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$80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Aug 2003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XYZ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$7,978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Sep 2006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$753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Feb 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$6,335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Mar 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XYZ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$677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Jun 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$23,432</a:t>
                      </a: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$85,573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964722"/>
              </p:ext>
            </p:extLst>
          </p:nvPr>
        </p:nvGraphicFramePr>
        <p:xfrm>
          <a:off x="5397499" y="5140475"/>
          <a:ext cx="6108701" cy="1197344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409299"/>
                <a:gridCol w="506467"/>
                <a:gridCol w="1409299"/>
                <a:gridCol w="1468018"/>
                <a:gridCol w="1315618"/>
              </a:tblGrid>
              <a:tr h="3743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As of Date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Customer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Amount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Count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Jul 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$31,772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Jul 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XYZ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$53,801</a:t>
                      </a: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$85,573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Text Box 54"/>
          <p:cNvSpPr txBox="1">
            <a:spLocks noChangeArrowheads="1"/>
          </p:cNvSpPr>
          <p:nvPr/>
        </p:nvSpPr>
        <p:spPr bwMode="auto">
          <a:xfrm>
            <a:off x="6212045" y="4660344"/>
            <a:ext cx="4096571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chemeClr val="tx1"/>
              </a:buClr>
              <a:buFont typeface="Wingdings" pitchFamily="2" charset="2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50000"/>
              </a:spcBef>
              <a:buClr>
                <a:schemeClr val="tx1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buClr>
                <a:schemeClr val="tx1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r>
              <a:rPr kumimoji="0" lang="en-US" altLang="en-US" sz="2800" dirty="0">
                <a:ea typeface="ヒラギノ角ゴ Pro W3"/>
                <a:cs typeface="ヒラギノ角ゴ Pro W3"/>
              </a:rPr>
              <a:t>Customer Lifetime </a:t>
            </a:r>
            <a:r>
              <a:rPr kumimoji="0" lang="en-US" altLang="en-US" sz="2800" dirty="0" smtClean="0">
                <a:ea typeface="ヒラギノ角ゴ Pro W3"/>
                <a:cs typeface="ヒラギノ角ゴ Pro W3"/>
              </a:rPr>
              <a:t>Value</a:t>
            </a:r>
            <a:endParaRPr kumimoji="0" lang="en-US" altLang="en-US" sz="2800" dirty="0">
              <a:ea typeface="ヒラギノ角ゴ Pro W3"/>
              <a:cs typeface="ヒラギノ角ゴ Pro W3"/>
            </a:endParaRPr>
          </a:p>
        </p:txBody>
      </p:sp>
      <p:sp>
        <p:nvSpPr>
          <p:cNvPr id="9" name="Text Box 54"/>
          <p:cNvSpPr txBox="1">
            <a:spLocks noChangeArrowheads="1"/>
          </p:cNvSpPr>
          <p:nvPr/>
        </p:nvSpPr>
        <p:spPr bwMode="auto">
          <a:xfrm>
            <a:off x="6371031" y="345369"/>
            <a:ext cx="2840842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chemeClr val="tx1"/>
              </a:buClr>
              <a:buFont typeface="Wingdings" pitchFamily="2" charset="2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50000"/>
              </a:spcBef>
              <a:buClr>
                <a:schemeClr val="tx1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buClr>
                <a:schemeClr val="tx1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2800" dirty="0" smtClean="0">
                <a:ea typeface="ヒラギノ角ゴ Pro W3"/>
                <a:cs typeface="ヒラギノ角ゴ Pro W3"/>
              </a:rPr>
              <a:t>Business Events</a:t>
            </a:r>
            <a:endParaRPr kumimoji="0" lang="en-US" altLang="en-US" sz="2800" dirty="0">
              <a:ea typeface="ヒラギノ角ゴ Pro W3"/>
              <a:cs typeface="ヒラギノ角ゴ Pro W3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030155"/>
              </p:ext>
            </p:extLst>
          </p:nvPr>
        </p:nvGraphicFramePr>
        <p:xfrm>
          <a:off x="317500" y="3517900"/>
          <a:ext cx="4705529" cy="2843264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403172"/>
                <a:gridCol w="504264"/>
                <a:gridCol w="1461636"/>
                <a:gridCol w="1336457"/>
              </a:tblGrid>
              <a:tr h="3743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Year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Amount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Count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1984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$40,923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1989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$934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1993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2001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$4,223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2002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$314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2003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$7,978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2006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$753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2007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$30,444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$85,573 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0" name="Text Box 54"/>
          <p:cNvSpPr txBox="1">
            <a:spLocks noChangeArrowheads="1"/>
          </p:cNvSpPr>
          <p:nvPr/>
        </p:nvSpPr>
        <p:spPr bwMode="auto">
          <a:xfrm>
            <a:off x="615503" y="2893844"/>
            <a:ext cx="4109522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chemeClr val="tx1"/>
              </a:buClr>
              <a:buFont typeface="Wingdings" pitchFamily="2" charset="2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50000"/>
              </a:spcBef>
              <a:buClr>
                <a:schemeClr val="tx1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buClr>
                <a:schemeClr val="tx1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r>
              <a:rPr kumimoji="0" lang="en-US" altLang="en-US" sz="2800" dirty="0">
                <a:ea typeface="ヒラギノ角ゴ Pro W3"/>
                <a:cs typeface="ヒラギノ角ゴ Pro W3"/>
              </a:rPr>
              <a:t>Yearly Company </a:t>
            </a:r>
            <a:r>
              <a:rPr kumimoji="0" lang="en-US" altLang="en-US" sz="2800" dirty="0" smtClean="0">
                <a:ea typeface="ヒラギノ角ゴ Pro W3"/>
                <a:cs typeface="ヒラギノ角ゴ Pro W3"/>
              </a:rPr>
              <a:t>Results</a:t>
            </a:r>
            <a:endParaRPr kumimoji="0" lang="en-US" altLang="en-US" sz="2800" dirty="0">
              <a:ea typeface="ヒラギノ角ゴ Pro W3"/>
              <a:cs typeface="ヒラギノ角ゴ Pro W3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5023029" y="4102100"/>
            <a:ext cx="6660971" cy="55824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073829" y="5930900"/>
            <a:ext cx="6660971" cy="55824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48345" y="5941088"/>
            <a:ext cx="4954938" cy="61406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727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47E1-6E9C-4553-A175-053CB8F72200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42362"/>
              </p:ext>
            </p:extLst>
          </p:nvPr>
        </p:nvGraphicFramePr>
        <p:xfrm>
          <a:off x="5397500" y="825500"/>
          <a:ext cx="6108701" cy="3666224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403172"/>
                <a:gridCol w="504264"/>
                <a:gridCol w="1403172"/>
                <a:gridCol w="1461636"/>
                <a:gridCol w="1336457"/>
              </a:tblGrid>
              <a:tr h="3743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Date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Customer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Amount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Count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Jul 1984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XYZ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$40,923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Feb 1989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$934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smtClean="0">
                          <a:effectLst/>
                          <a:latin typeface="Arial" panose="020B0604020202020204" pitchFamily="34" charset="0"/>
                        </a:rPr>
                        <a:t>Jan 1993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Apr 2001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XYZ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$4,223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Jun 2002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$234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Jul 2002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$80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Aug 2003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XYZ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$7,978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Sep 2006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$753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Feb 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$6,335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Mar 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XYZ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$677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Jun 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$23,432</a:t>
                      </a: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$85,573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964722"/>
              </p:ext>
            </p:extLst>
          </p:nvPr>
        </p:nvGraphicFramePr>
        <p:xfrm>
          <a:off x="5397499" y="5140475"/>
          <a:ext cx="6108701" cy="1197344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409299"/>
                <a:gridCol w="506467"/>
                <a:gridCol w="1409299"/>
                <a:gridCol w="1468018"/>
                <a:gridCol w="1315618"/>
              </a:tblGrid>
              <a:tr h="3743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As of Date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Customer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Amount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Count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Jul 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$31,772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Jul 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XYZ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$53,801</a:t>
                      </a: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$85,573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Text Box 54"/>
          <p:cNvSpPr txBox="1">
            <a:spLocks noChangeArrowheads="1"/>
          </p:cNvSpPr>
          <p:nvPr/>
        </p:nvSpPr>
        <p:spPr bwMode="auto">
          <a:xfrm>
            <a:off x="6212045" y="4660344"/>
            <a:ext cx="4096571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chemeClr val="tx1"/>
              </a:buClr>
              <a:buFont typeface="Wingdings" pitchFamily="2" charset="2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50000"/>
              </a:spcBef>
              <a:buClr>
                <a:schemeClr val="tx1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buClr>
                <a:schemeClr val="tx1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r>
              <a:rPr kumimoji="0" lang="en-US" altLang="en-US" sz="2800" dirty="0">
                <a:ea typeface="ヒラギノ角ゴ Pro W3"/>
                <a:cs typeface="ヒラギノ角ゴ Pro W3"/>
              </a:rPr>
              <a:t>Customer Lifetime </a:t>
            </a:r>
            <a:r>
              <a:rPr kumimoji="0" lang="en-US" altLang="en-US" sz="2800" dirty="0" smtClean="0">
                <a:ea typeface="ヒラギノ角ゴ Pro W3"/>
                <a:cs typeface="ヒラギノ角ゴ Pro W3"/>
              </a:rPr>
              <a:t>Value</a:t>
            </a:r>
            <a:endParaRPr kumimoji="0" lang="en-US" altLang="en-US" sz="2800" dirty="0">
              <a:ea typeface="ヒラギノ角ゴ Pro W3"/>
              <a:cs typeface="ヒラギノ角ゴ Pro W3"/>
            </a:endParaRPr>
          </a:p>
        </p:txBody>
      </p:sp>
      <p:sp>
        <p:nvSpPr>
          <p:cNvPr id="9" name="Text Box 54"/>
          <p:cNvSpPr txBox="1">
            <a:spLocks noChangeArrowheads="1"/>
          </p:cNvSpPr>
          <p:nvPr/>
        </p:nvSpPr>
        <p:spPr bwMode="auto">
          <a:xfrm>
            <a:off x="6371031" y="345369"/>
            <a:ext cx="2840842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chemeClr val="tx1"/>
              </a:buClr>
              <a:buFont typeface="Wingdings" pitchFamily="2" charset="2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50000"/>
              </a:spcBef>
              <a:buClr>
                <a:schemeClr val="tx1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buClr>
                <a:schemeClr val="tx1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2800" dirty="0" smtClean="0">
                <a:ea typeface="ヒラギノ角ゴ Pro W3"/>
                <a:cs typeface="ヒラギノ角ゴ Pro W3"/>
              </a:rPr>
              <a:t>Business Events</a:t>
            </a:r>
            <a:endParaRPr kumimoji="0" lang="en-US" altLang="en-US" sz="2800" dirty="0">
              <a:ea typeface="ヒラギノ角ゴ Pro W3"/>
              <a:cs typeface="ヒラギノ角ゴ Pro W3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030155"/>
              </p:ext>
            </p:extLst>
          </p:nvPr>
        </p:nvGraphicFramePr>
        <p:xfrm>
          <a:off x="317500" y="3517900"/>
          <a:ext cx="4705529" cy="2843264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403172"/>
                <a:gridCol w="504264"/>
                <a:gridCol w="1461636"/>
                <a:gridCol w="1336457"/>
              </a:tblGrid>
              <a:tr h="3743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Year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Amount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Count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1984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$40,923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1989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$934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1993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2001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$4,223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2002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$314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2003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$7,978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2006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$753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2007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$30,444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$85,573 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0" name="Text Box 54"/>
          <p:cNvSpPr txBox="1">
            <a:spLocks noChangeArrowheads="1"/>
          </p:cNvSpPr>
          <p:nvPr/>
        </p:nvSpPr>
        <p:spPr bwMode="auto">
          <a:xfrm>
            <a:off x="615503" y="2893844"/>
            <a:ext cx="4109522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chemeClr val="tx1"/>
              </a:buClr>
              <a:buFont typeface="Wingdings" pitchFamily="2" charset="2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50000"/>
              </a:spcBef>
              <a:buClr>
                <a:schemeClr val="tx1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buClr>
                <a:schemeClr val="tx1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r>
              <a:rPr kumimoji="0" lang="en-US" altLang="en-US" sz="2800" dirty="0">
                <a:ea typeface="ヒラギノ角ゴ Pro W3"/>
                <a:cs typeface="ヒラギノ角ゴ Pro W3"/>
              </a:rPr>
              <a:t>Yearly Company </a:t>
            </a:r>
            <a:r>
              <a:rPr kumimoji="0" lang="en-US" altLang="en-US" sz="2800" dirty="0" smtClean="0">
                <a:ea typeface="ヒラギノ角ゴ Pro W3"/>
                <a:cs typeface="ヒラギノ角ゴ Pro W3"/>
              </a:rPr>
              <a:t>Results</a:t>
            </a:r>
            <a:endParaRPr kumimoji="0" lang="en-US" altLang="en-US" sz="2800" dirty="0">
              <a:ea typeface="ヒラギノ角ゴ Pro W3"/>
              <a:cs typeface="ヒラギノ角ゴ Pro W3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462007"/>
              </p:ext>
            </p:extLst>
          </p:nvPr>
        </p:nvGraphicFramePr>
        <p:xfrm>
          <a:off x="241300" y="1432075"/>
          <a:ext cx="4787899" cy="1197344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407775"/>
                <a:gridCol w="505919"/>
                <a:gridCol w="1407775"/>
                <a:gridCol w="1466430"/>
              </a:tblGrid>
              <a:tr h="3743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As-of Date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Customer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Amount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Jul 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$30,834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Jul 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XYZ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$12,878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$43,712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4" name="Text Box 54"/>
          <p:cNvSpPr txBox="1">
            <a:spLocks noChangeArrowheads="1"/>
          </p:cNvSpPr>
          <p:nvPr/>
        </p:nvSpPr>
        <p:spPr bwMode="auto">
          <a:xfrm>
            <a:off x="647081" y="951944"/>
            <a:ext cx="3976345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chemeClr val="tx1"/>
              </a:buClr>
              <a:buFont typeface="Wingdings" pitchFamily="2" charset="2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50000"/>
              </a:spcBef>
              <a:buClr>
                <a:schemeClr val="tx1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buClr>
                <a:schemeClr val="tx1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r>
              <a:rPr kumimoji="0" lang="en-US" altLang="en-US" sz="2800" dirty="0" smtClean="0">
                <a:ea typeface="ヒラギノ角ゴ Pro W3"/>
                <a:cs typeface="ヒラギノ角ゴ Pro W3"/>
              </a:rPr>
              <a:t>Recent Customer Value</a:t>
            </a:r>
            <a:endParaRPr kumimoji="0" lang="en-US" altLang="en-US" sz="2800" dirty="0">
              <a:ea typeface="ヒラギノ角ゴ Pro W3"/>
              <a:cs typeface="ヒラギノ角ゴ Pro W3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2795" y="2184400"/>
            <a:ext cx="4954938" cy="61406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46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033" y="455613"/>
            <a:ext cx="4815318" cy="36560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Garamond" panose="02020404030301010803" pitchFamily="18" charset="0"/>
              </a:rPr>
              <a:t>TRANSACTIONS:</a:t>
            </a:r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Original records </a:t>
            </a:r>
            <a:r>
              <a:rPr lang="en-US" dirty="0" smtClean="0">
                <a:latin typeface="Garamond" panose="02020404030301010803" pitchFamily="18" charset="0"/>
              </a:rPr>
              <a:t>of business events</a:t>
            </a:r>
            <a:endParaRPr lang="en-US" sz="1000" dirty="0">
              <a:latin typeface="Garamond" panose="02020404030301010803" pitchFamily="18" charset="0"/>
            </a:endParaRPr>
          </a:p>
          <a:p>
            <a:r>
              <a:rPr lang="en-US" dirty="0" smtClean="0">
                <a:latin typeface="Garamond" panose="02020404030301010803" pitchFamily="18" charset="0"/>
              </a:rPr>
              <a:t>Of </a:t>
            </a:r>
            <a:r>
              <a:rPr lang="en-US" dirty="0">
                <a:latin typeface="Garamond" panose="02020404030301010803" pitchFamily="18" charset="0"/>
              </a:rPr>
              <a:t>limited usefulness </a:t>
            </a:r>
            <a:r>
              <a:rPr lang="en-US" dirty="0" smtClean="0">
                <a:latin typeface="Garamond" panose="02020404030301010803" pitchFamily="18" charset="0"/>
              </a:rPr>
              <a:t>for reporting </a:t>
            </a:r>
            <a:r>
              <a:rPr lang="en-US" dirty="0">
                <a:latin typeface="Garamond" panose="02020404030301010803" pitchFamily="18" charset="0"/>
              </a:rPr>
              <a:t>by </a:t>
            </a:r>
            <a:r>
              <a:rPr lang="en-US" dirty="0" smtClean="0">
                <a:latin typeface="Garamond" panose="02020404030301010803" pitchFamily="18" charset="0"/>
              </a:rPr>
              <a:t>themselves, but </a:t>
            </a:r>
            <a:r>
              <a:rPr lang="en-US" dirty="0">
                <a:latin typeface="Garamond" panose="02020404030301010803" pitchFamily="18" charset="0"/>
              </a:rPr>
              <a:t>very flexible </a:t>
            </a:r>
            <a:r>
              <a:rPr lang="en-US" dirty="0" smtClean="0">
                <a:latin typeface="Garamond" panose="02020404030301010803" pitchFamily="18" charset="0"/>
              </a:rPr>
              <a:t>for making </a:t>
            </a:r>
            <a:r>
              <a:rPr lang="en-US" dirty="0">
                <a:latin typeface="Garamond" panose="02020404030301010803" pitchFamily="18" charset="0"/>
              </a:rPr>
              <a:t>reports, because: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Discrete </a:t>
            </a:r>
            <a:r>
              <a:rPr lang="en-US" dirty="0">
                <a:latin typeface="Garamond" panose="02020404030301010803" pitchFamily="18" charset="0"/>
              </a:rPr>
              <a:t>events in time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All </a:t>
            </a:r>
            <a:r>
              <a:rPr lang="en-US" dirty="0">
                <a:latin typeface="Garamond" panose="02020404030301010803" pitchFamily="18" charset="0"/>
              </a:rPr>
              <a:t>attributes </a:t>
            </a:r>
            <a:r>
              <a:rPr lang="en-US" dirty="0" smtClean="0">
                <a:latin typeface="Garamond" panose="02020404030301010803" pitchFamily="18" charset="0"/>
              </a:rPr>
              <a:t>are available</a:t>
            </a:r>
            <a:endParaRPr lang="en-US" dirty="0">
              <a:latin typeface="Garamond" panose="02020404030301010803" pitchFamily="18" charset="0"/>
            </a:endParaRP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All </a:t>
            </a:r>
            <a:r>
              <a:rPr lang="en-US" dirty="0">
                <a:latin typeface="Garamond" panose="02020404030301010803" pitchFamily="18" charset="0"/>
              </a:rPr>
              <a:t>combinations </a:t>
            </a:r>
            <a:r>
              <a:rPr lang="en-US" dirty="0" smtClean="0">
                <a:latin typeface="Garamond" panose="02020404030301010803" pitchFamily="18" charset="0"/>
              </a:rPr>
              <a:t>are possible</a:t>
            </a:r>
            <a:endParaRPr lang="en-US" dirty="0">
              <a:latin typeface="Garamond" panose="02020404030301010803" pitchFamily="18" charset="0"/>
            </a:endParaRP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All </a:t>
            </a:r>
            <a:r>
              <a:rPr lang="en-US" dirty="0">
                <a:latin typeface="Garamond" panose="02020404030301010803" pitchFamily="18" charset="0"/>
              </a:rPr>
              <a:t>calculations </a:t>
            </a:r>
            <a:r>
              <a:rPr lang="en-US" dirty="0" smtClean="0">
                <a:latin typeface="Garamond" panose="02020404030301010803" pitchFamily="18" charset="0"/>
              </a:rPr>
              <a:t>are possible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6317" y="455613"/>
            <a:ext cx="4815319" cy="36560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Garamond" panose="02020404030301010803" pitchFamily="18" charset="0"/>
              </a:rPr>
              <a:t>BALANCES:</a:t>
            </a:r>
            <a:endParaRPr lang="en-US" dirty="0">
              <a:latin typeface="Garamond" panose="02020404030301010803" pitchFamily="18" charset="0"/>
            </a:endParaRPr>
          </a:p>
          <a:p>
            <a:r>
              <a:rPr lang="en-US" dirty="0" smtClean="0">
                <a:latin typeface="Garamond" panose="02020404030301010803" pitchFamily="18" charset="0"/>
              </a:rPr>
              <a:t>Typically </a:t>
            </a:r>
            <a:r>
              <a:rPr lang="en-US" dirty="0">
                <a:latin typeface="Garamond" panose="02020404030301010803" pitchFamily="18" charset="0"/>
              </a:rPr>
              <a:t>summaries </a:t>
            </a:r>
            <a:r>
              <a:rPr lang="en-US" dirty="0" smtClean="0">
                <a:latin typeface="Garamond" panose="02020404030301010803" pitchFamily="18" charset="0"/>
              </a:rPr>
              <a:t>of business </a:t>
            </a:r>
            <a:r>
              <a:rPr lang="en-US" dirty="0">
                <a:latin typeface="Garamond" panose="02020404030301010803" pitchFamily="18" charset="0"/>
              </a:rPr>
              <a:t>events</a:t>
            </a:r>
          </a:p>
          <a:p>
            <a:r>
              <a:rPr lang="en-US" dirty="0" smtClean="0">
                <a:latin typeface="Garamond" panose="02020404030301010803" pitchFamily="18" charset="0"/>
              </a:rPr>
              <a:t>The </a:t>
            </a:r>
            <a:r>
              <a:rPr lang="en-US" dirty="0">
                <a:latin typeface="Garamond" panose="02020404030301010803" pitchFamily="18" charset="0"/>
              </a:rPr>
              <a:t>starting point </a:t>
            </a:r>
            <a:r>
              <a:rPr lang="en-US" dirty="0" smtClean="0">
                <a:latin typeface="Garamond" panose="02020404030301010803" pitchFamily="18" charset="0"/>
              </a:rPr>
              <a:t>for almost </a:t>
            </a:r>
            <a:r>
              <a:rPr lang="en-US" dirty="0">
                <a:latin typeface="Garamond" panose="02020404030301010803" pitchFamily="18" charset="0"/>
              </a:rPr>
              <a:t>all reports, </a:t>
            </a:r>
            <a:r>
              <a:rPr lang="en-US" dirty="0" smtClean="0">
                <a:latin typeface="Garamond" panose="02020404030301010803" pitchFamily="18" charset="0"/>
              </a:rPr>
              <a:t>but limited </a:t>
            </a:r>
            <a:r>
              <a:rPr lang="en-US" dirty="0">
                <a:latin typeface="Garamond" panose="02020404030301010803" pitchFamily="18" charset="0"/>
              </a:rPr>
              <a:t>for other </a:t>
            </a:r>
            <a:r>
              <a:rPr lang="en-US" dirty="0" smtClean="0">
                <a:latin typeface="Garamond" panose="02020404030301010803" pitchFamily="18" charset="0"/>
              </a:rPr>
              <a:t>uses because </a:t>
            </a:r>
            <a:r>
              <a:rPr lang="en-US" dirty="0">
                <a:latin typeface="Garamond" panose="02020404030301010803" pitchFamily="18" charset="0"/>
              </a:rPr>
              <a:t>they are: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As </a:t>
            </a:r>
            <a:r>
              <a:rPr lang="en-US" dirty="0">
                <a:latin typeface="Garamond" panose="02020404030301010803" pitchFamily="18" charset="0"/>
              </a:rPr>
              <a:t>of a point in time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For </a:t>
            </a:r>
            <a:r>
              <a:rPr lang="en-US" dirty="0">
                <a:latin typeface="Garamond" panose="02020404030301010803" pitchFamily="18" charset="0"/>
              </a:rPr>
              <a:t>a selected set </a:t>
            </a:r>
            <a:r>
              <a:rPr lang="en-US" dirty="0" smtClean="0">
                <a:latin typeface="Garamond" panose="02020404030301010803" pitchFamily="18" charset="0"/>
              </a:rPr>
              <a:t>of attributes</a:t>
            </a:r>
            <a:endParaRPr lang="en-US" dirty="0">
              <a:latin typeface="Garamond" panose="02020404030301010803" pitchFamily="18" charset="0"/>
            </a:endParaRP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Answering </a:t>
            </a:r>
            <a:r>
              <a:rPr lang="en-US" dirty="0">
                <a:latin typeface="Garamond" panose="02020404030301010803" pitchFamily="18" charset="0"/>
              </a:rPr>
              <a:t>a </a:t>
            </a:r>
            <a:r>
              <a:rPr lang="en-US" dirty="0" smtClean="0">
                <a:latin typeface="Garamond" panose="02020404030301010803" pitchFamily="18" charset="0"/>
              </a:rPr>
              <a:t>specific question</a:t>
            </a:r>
            <a:endParaRPr lang="en-US" dirty="0">
              <a:latin typeface="Garamond" panose="02020404030301010803" pitchFamily="18" charset="0"/>
            </a:endParaRP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Typically simple aggregations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B09B9-FE11-485D-B193-4DE649C9C9A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10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000"/>
    </mc:Choice>
    <mc:Fallback>
      <p:transition advTm="2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033" y="455613"/>
            <a:ext cx="4815318" cy="36560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Garamond" panose="02020404030301010803" pitchFamily="18" charset="0"/>
              </a:rPr>
              <a:t>NEGATIVE ASPECT OF BALANCES:</a:t>
            </a:r>
            <a:endParaRPr lang="en-US" dirty="0">
              <a:latin typeface="Garamond" panose="02020404030301010803" pitchFamily="18" charset="0"/>
            </a:endParaRPr>
          </a:p>
          <a:p>
            <a:r>
              <a:rPr lang="en-US" sz="2400" dirty="0" smtClean="0">
                <a:latin typeface="Garamond" panose="02020404030301010803" pitchFamily="18" charset="0"/>
              </a:rPr>
              <a:t>They </a:t>
            </a:r>
            <a:r>
              <a:rPr lang="en-US" sz="2400" dirty="0">
                <a:latin typeface="Garamond" panose="02020404030301010803" pitchFamily="18" charset="0"/>
              </a:rPr>
              <a:t>duplicate the information stored on </a:t>
            </a:r>
            <a:r>
              <a:rPr lang="en-US" sz="2400" dirty="0" smtClean="0">
                <a:latin typeface="Garamond" panose="02020404030301010803" pitchFamily="18" charset="0"/>
              </a:rPr>
              <a:t>transactions (the </a:t>
            </a:r>
            <a:r>
              <a:rPr lang="en-US" sz="2400" dirty="0">
                <a:latin typeface="Garamond" panose="02020404030301010803" pitchFamily="18" charset="0"/>
              </a:rPr>
              <a:t>real book of record)</a:t>
            </a:r>
          </a:p>
          <a:p>
            <a:r>
              <a:rPr lang="en-US" sz="2400" dirty="0" smtClean="0">
                <a:latin typeface="Garamond" panose="02020404030301010803" pitchFamily="18" charset="0"/>
              </a:rPr>
              <a:t>They </a:t>
            </a:r>
            <a:r>
              <a:rPr lang="en-US" sz="2400" dirty="0">
                <a:latin typeface="Garamond" panose="02020404030301010803" pitchFamily="18" charset="0"/>
              </a:rPr>
              <a:t>are less flexible in reporting than transactions</a:t>
            </a:r>
          </a:p>
          <a:p>
            <a:r>
              <a:rPr lang="en-US" sz="2400" dirty="0" smtClean="0">
                <a:latin typeface="Garamond" panose="02020404030301010803" pitchFamily="18" charset="0"/>
              </a:rPr>
              <a:t>They </a:t>
            </a:r>
            <a:r>
              <a:rPr lang="en-US" sz="2400" dirty="0">
                <a:latin typeface="Garamond" panose="02020404030301010803" pitchFamily="18" charset="0"/>
              </a:rPr>
              <a:t>require reconciliation to ensure confidence </a:t>
            </a:r>
            <a:r>
              <a:rPr lang="en-US" sz="2400" dirty="0" smtClean="0">
                <a:latin typeface="Garamond" panose="02020404030301010803" pitchFamily="18" charset="0"/>
              </a:rPr>
              <a:t>that they </a:t>
            </a:r>
            <a:r>
              <a:rPr lang="en-US" sz="2400" dirty="0">
                <a:latin typeface="Garamond" panose="02020404030301010803" pitchFamily="18" charset="0"/>
              </a:rPr>
              <a:t>are correct</a:t>
            </a:r>
          </a:p>
          <a:p>
            <a:r>
              <a:rPr lang="en-US" sz="2400" dirty="0" smtClean="0">
                <a:latin typeface="Garamond" panose="02020404030301010803" pitchFamily="18" charset="0"/>
              </a:rPr>
              <a:t>If </a:t>
            </a:r>
            <a:r>
              <a:rPr lang="en-US" sz="2400" dirty="0">
                <a:latin typeface="Garamond" panose="02020404030301010803" pitchFamily="18" charset="0"/>
              </a:rPr>
              <a:t>reconciled and in error, they require adjustment </a:t>
            </a:r>
            <a:r>
              <a:rPr lang="en-US" sz="2400" dirty="0" smtClean="0">
                <a:latin typeface="Garamond" panose="02020404030301010803" pitchFamily="18" charset="0"/>
              </a:rPr>
              <a:t>or the </a:t>
            </a:r>
            <a:r>
              <a:rPr lang="en-US" sz="2400" dirty="0">
                <a:latin typeface="Garamond" panose="02020404030301010803" pitchFamily="18" charset="0"/>
              </a:rPr>
              <a:t>actions taken by the business could be wrong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6317" y="455613"/>
            <a:ext cx="4815319" cy="36560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Garamond" panose="02020404030301010803" pitchFamily="18" charset="0"/>
              </a:rPr>
              <a:t>BALANCES ARE REQUIRED BECAUSE:</a:t>
            </a:r>
            <a:endParaRPr lang="en-US" dirty="0">
              <a:latin typeface="Garamond" panose="02020404030301010803" pitchFamily="18" charset="0"/>
            </a:endParaRPr>
          </a:p>
          <a:p>
            <a:r>
              <a:rPr lang="en-US" sz="2400" dirty="0" smtClean="0">
                <a:latin typeface="Garamond" panose="02020404030301010803" pitchFamily="18" charset="0"/>
              </a:rPr>
              <a:t>They </a:t>
            </a:r>
            <a:r>
              <a:rPr lang="en-US" sz="2400" dirty="0">
                <a:latin typeface="Garamond" panose="02020404030301010803" pitchFamily="18" charset="0"/>
              </a:rPr>
              <a:t>are the first step in reporting</a:t>
            </a:r>
          </a:p>
          <a:p>
            <a:r>
              <a:rPr lang="en-US" sz="2400" dirty="0" smtClean="0">
                <a:latin typeface="Garamond" panose="02020404030301010803" pitchFamily="18" charset="0"/>
              </a:rPr>
              <a:t>They </a:t>
            </a:r>
            <a:r>
              <a:rPr lang="en-US" sz="2400" dirty="0">
                <a:latin typeface="Garamond" panose="02020404030301010803" pitchFamily="18" charset="0"/>
              </a:rPr>
              <a:t>show the status as of the current </a:t>
            </a:r>
            <a:r>
              <a:rPr lang="en-US" sz="2400" dirty="0" smtClean="0">
                <a:latin typeface="Garamond" panose="02020404030301010803" pitchFamily="18" charset="0"/>
              </a:rPr>
              <a:t>time</a:t>
            </a:r>
            <a:endParaRPr lang="en-US" sz="2400" dirty="0">
              <a:latin typeface="Garamond" panose="02020404030301010803" pitchFamily="18" charset="0"/>
            </a:endParaRPr>
          </a:p>
          <a:p>
            <a:r>
              <a:rPr lang="en-US" sz="2400" dirty="0" smtClean="0">
                <a:latin typeface="Garamond" panose="02020404030301010803" pitchFamily="18" charset="0"/>
              </a:rPr>
              <a:t>They </a:t>
            </a:r>
            <a:r>
              <a:rPr lang="en-US" sz="2400" dirty="0">
                <a:latin typeface="Garamond" panose="02020404030301010803" pitchFamily="18" charset="0"/>
              </a:rPr>
              <a:t>optimize resources needed to show that </a:t>
            </a:r>
            <a:r>
              <a:rPr lang="en-US" sz="2400" dirty="0" smtClean="0">
                <a:latin typeface="Garamond" panose="02020404030301010803" pitchFamily="18" charset="0"/>
              </a:rPr>
              <a:t>status going </a:t>
            </a:r>
            <a:r>
              <a:rPr lang="en-US" sz="2400" dirty="0">
                <a:latin typeface="Garamond" panose="02020404030301010803" pitchFamily="18" charset="0"/>
              </a:rPr>
              <a:t>forward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B09B9-FE11-485D-B193-4DE649C9C9A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36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000"/>
    </mc:Choice>
    <mc:Fallback>
      <p:transition advTm="2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47E1-6E9C-4553-A175-053CB8F72200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 b="24192"/>
          <a:stretch/>
        </p:blipFill>
        <p:spPr>
          <a:xfrm>
            <a:off x="0" y="0"/>
            <a:ext cx="12192000" cy="69151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9100" y="4705350"/>
            <a:ext cx="331853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Conversations with Kip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0"/>
            <a:ext cx="12192000" cy="6915149"/>
          </a:xfrm>
          <a:prstGeom prst="rect">
            <a:avLst/>
          </a:prstGeom>
          <a:solidFill>
            <a:srgbClr val="FFFFFF">
              <a:alpha val="6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45500" y="5715000"/>
            <a:ext cx="286373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6600"/>
                </a:solidFill>
              </a:rPr>
              <a:t>© 2016 Kip M. Twitchell</a:t>
            </a:r>
          </a:p>
          <a:p>
            <a:pPr algn="ctr"/>
            <a:r>
              <a:rPr lang="en-US" dirty="0" smtClean="0">
                <a:solidFill>
                  <a:srgbClr val="006600"/>
                </a:solidFill>
              </a:rPr>
              <a:t>All rights reserved</a:t>
            </a:r>
            <a:endParaRPr lang="en-US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206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38151" y="1063906"/>
            <a:ext cx="11273367" cy="3656012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err="1" smtClean="0"/>
              <a:t>Trans•par•ent</a:t>
            </a:r>
            <a:r>
              <a:rPr lang="en-US" sz="4400" dirty="0" smtClean="0"/>
              <a:t>: </a:t>
            </a:r>
            <a:r>
              <a:rPr lang="en-US" sz="2400" i="1" dirty="0" smtClean="0"/>
              <a:t>adjective</a:t>
            </a:r>
            <a:r>
              <a:rPr lang="en-US" sz="4400" dirty="0" smtClean="0"/>
              <a:t> </a:t>
            </a:r>
          </a:p>
          <a:p>
            <a:pPr marL="0" indent="0">
              <a:buNone/>
            </a:pPr>
            <a:r>
              <a:rPr lang="en-US" sz="4400" dirty="0" smtClean="0"/>
              <a:t>1 a (1): having </a:t>
            </a:r>
            <a:r>
              <a:rPr lang="en-US" sz="4400" dirty="0"/>
              <a:t>the property of transmitting light without appreciable scattering so that bodies lying beyond are seen </a:t>
            </a:r>
            <a:r>
              <a:rPr lang="en-US" sz="4400" dirty="0" smtClean="0"/>
              <a:t>clearly</a:t>
            </a:r>
          </a:p>
          <a:p>
            <a:pPr marL="0" indent="0">
              <a:buNone/>
            </a:pPr>
            <a:r>
              <a:rPr lang="en-US" sz="4400" dirty="0"/>
              <a:t>2 </a:t>
            </a:r>
            <a:r>
              <a:rPr lang="en-US" sz="4400" dirty="0" smtClean="0"/>
              <a:t>…d </a:t>
            </a:r>
            <a:r>
              <a:rPr lang="en-US" sz="4400" dirty="0"/>
              <a:t>: characterized by visibility or accessibility of information especially concerning business practices</a:t>
            </a:r>
            <a:endParaRPr lang="en-US" sz="4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6F9A1-9B46-4608-B497-7E101192DDC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316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000"/>
    </mc:Choice>
    <mc:Fallback>
      <p:transition advTm="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47E1-6E9C-4553-A175-053CB8F72200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992595"/>
              </p:ext>
            </p:extLst>
          </p:nvPr>
        </p:nvGraphicFramePr>
        <p:xfrm>
          <a:off x="5397500" y="825500"/>
          <a:ext cx="4787899" cy="3391904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407775"/>
                <a:gridCol w="505919"/>
                <a:gridCol w="1407775"/>
                <a:gridCol w="1466430"/>
              </a:tblGrid>
              <a:tr h="3743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Date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Customer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Amount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Jul 1984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XYZ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$40,923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Feb 1989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$934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smtClean="0">
                          <a:effectLst/>
                          <a:latin typeface="Arial" panose="020B0604020202020204" pitchFamily="34" charset="0"/>
                        </a:rPr>
                        <a:t>Jan 1993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$4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Apr 2001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XYZ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$4,223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Jun 2002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$234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Jul 2002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$80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Aug 2003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XYZ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$7,978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Sep 2006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$753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Feb 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$6,335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Mar 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XYZ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$677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Jun 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$23,432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305199"/>
              </p:ext>
            </p:extLst>
          </p:nvPr>
        </p:nvGraphicFramePr>
        <p:xfrm>
          <a:off x="5397500" y="4759475"/>
          <a:ext cx="4787899" cy="923024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407775"/>
                <a:gridCol w="505919"/>
                <a:gridCol w="1407775"/>
                <a:gridCol w="1466430"/>
              </a:tblGrid>
              <a:tr h="3743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As-of Date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Customer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Amount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Jul 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$31,772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Jul 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XYZ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$53,801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7" name="Text Box 54"/>
          <p:cNvSpPr txBox="1">
            <a:spLocks noChangeArrowheads="1"/>
          </p:cNvSpPr>
          <p:nvPr/>
        </p:nvSpPr>
        <p:spPr bwMode="auto">
          <a:xfrm>
            <a:off x="6959333" y="4279344"/>
            <a:ext cx="1664238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chemeClr val="tx1"/>
              </a:buClr>
              <a:buFont typeface="Wingdings" pitchFamily="2" charset="2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50000"/>
              </a:spcBef>
              <a:buClr>
                <a:schemeClr val="tx1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buClr>
                <a:schemeClr val="tx1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2800" dirty="0" smtClean="0">
                <a:ea typeface="ヒラギノ角ゴ Pro W3"/>
                <a:cs typeface="ヒラギノ角ゴ Pro W3"/>
              </a:rPr>
              <a:t>Balances</a:t>
            </a:r>
            <a:endParaRPr kumimoji="0" lang="en-US" altLang="en-US" sz="2800" dirty="0">
              <a:ea typeface="ヒラギノ角ゴ Pro W3"/>
              <a:cs typeface="ヒラギノ角ゴ Pro W3"/>
            </a:endParaRPr>
          </a:p>
        </p:txBody>
      </p:sp>
      <p:sp>
        <p:nvSpPr>
          <p:cNvPr id="9" name="Text Box 54"/>
          <p:cNvSpPr txBox="1">
            <a:spLocks noChangeArrowheads="1"/>
          </p:cNvSpPr>
          <p:nvPr/>
        </p:nvSpPr>
        <p:spPr bwMode="auto">
          <a:xfrm>
            <a:off x="6675860" y="345369"/>
            <a:ext cx="2231188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chemeClr val="tx1"/>
              </a:buClr>
              <a:buFont typeface="Wingdings" pitchFamily="2" charset="2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50000"/>
              </a:spcBef>
              <a:buClr>
                <a:schemeClr val="tx1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buClr>
                <a:schemeClr val="tx1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2800" dirty="0" smtClean="0">
                <a:ea typeface="ヒラギノ角ゴ Pro W3"/>
                <a:cs typeface="ヒラギノ角ゴ Pro W3"/>
              </a:rPr>
              <a:t>Transactions</a:t>
            </a:r>
            <a:endParaRPr kumimoji="0" lang="en-US" altLang="en-US" sz="2800" dirty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41601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47E1-6E9C-4553-A175-053CB8F72200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992595"/>
              </p:ext>
            </p:extLst>
          </p:nvPr>
        </p:nvGraphicFramePr>
        <p:xfrm>
          <a:off x="5397500" y="825500"/>
          <a:ext cx="4787899" cy="3391904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407775"/>
                <a:gridCol w="505919"/>
                <a:gridCol w="1407775"/>
                <a:gridCol w="1466430"/>
              </a:tblGrid>
              <a:tr h="3743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Date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Customer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Amount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Jul 1984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XYZ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$40,923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Feb 1989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$934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smtClean="0">
                          <a:effectLst/>
                          <a:latin typeface="Arial" panose="020B0604020202020204" pitchFamily="34" charset="0"/>
                        </a:rPr>
                        <a:t>Jan 1993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$4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Apr 2001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XYZ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$4,223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Jun 2002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$234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Jul 2002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$80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Aug 2003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XYZ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$7,978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Sep 2006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$753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Feb 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$6,335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Mar 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XYZ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$677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Jun 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$23,432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9" name="Text Box 54"/>
          <p:cNvSpPr txBox="1">
            <a:spLocks noChangeArrowheads="1"/>
          </p:cNvSpPr>
          <p:nvPr/>
        </p:nvSpPr>
        <p:spPr bwMode="auto">
          <a:xfrm>
            <a:off x="6675861" y="345369"/>
            <a:ext cx="2231188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chemeClr val="tx1"/>
              </a:buClr>
              <a:buFont typeface="Wingdings" pitchFamily="2" charset="2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50000"/>
              </a:spcBef>
              <a:buClr>
                <a:schemeClr val="tx1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buClr>
                <a:schemeClr val="tx1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2800" dirty="0" smtClean="0">
                <a:ea typeface="ヒラギノ角ゴ Pro W3"/>
                <a:cs typeface="ヒラギノ角ゴ Pro W3"/>
              </a:rPr>
              <a:t>Transactions</a:t>
            </a:r>
            <a:endParaRPr kumimoji="0" lang="en-US" altLang="en-US" sz="2800" dirty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383999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47E1-6E9C-4553-A175-053CB8F72200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305199"/>
              </p:ext>
            </p:extLst>
          </p:nvPr>
        </p:nvGraphicFramePr>
        <p:xfrm>
          <a:off x="5397500" y="4759475"/>
          <a:ext cx="4787899" cy="923024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407775"/>
                <a:gridCol w="505919"/>
                <a:gridCol w="1407775"/>
                <a:gridCol w="1466430"/>
              </a:tblGrid>
              <a:tr h="3743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As-of Date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Customer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Amount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Jul 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$31,772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Jul 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XYZ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$53,801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7" name="Text Box 54"/>
          <p:cNvSpPr txBox="1">
            <a:spLocks noChangeArrowheads="1"/>
          </p:cNvSpPr>
          <p:nvPr/>
        </p:nvSpPr>
        <p:spPr bwMode="auto">
          <a:xfrm>
            <a:off x="5743171" y="4279344"/>
            <a:ext cx="4096571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chemeClr val="tx1"/>
              </a:buClr>
              <a:buFont typeface="Wingdings" pitchFamily="2" charset="2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50000"/>
              </a:spcBef>
              <a:buClr>
                <a:schemeClr val="tx1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buClr>
                <a:schemeClr val="tx1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2800" dirty="0" smtClean="0">
                <a:ea typeface="ヒラギノ角ゴ Pro W3"/>
                <a:cs typeface="ヒラギノ角ゴ Pro W3"/>
              </a:rPr>
              <a:t>Customer Lifetime Value</a:t>
            </a:r>
            <a:endParaRPr kumimoji="0" lang="en-US" altLang="en-US" sz="2800" dirty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252218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47E1-6E9C-4553-A175-053CB8F72200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077383"/>
              </p:ext>
            </p:extLst>
          </p:nvPr>
        </p:nvGraphicFramePr>
        <p:xfrm>
          <a:off x="5397500" y="825500"/>
          <a:ext cx="4787899" cy="3391904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407775"/>
                <a:gridCol w="505919"/>
                <a:gridCol w="1407775"/>
                <a:gridCol w="1466430"/>
              </a:tblGrid>
              <a:tr h="3743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Date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Customer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Amount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Jul 1984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XYZ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$40,923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Feb 1989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$934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smtClean="0">
                          <a:effectLst/>
                          <a:latin typeface="Arial" panose="020B0604020202020204" pitchFamily="34" charset="0"/>
                        </a:rPr>
                        <a:t>Jan 1993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$4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Apr 2001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XYZ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$4,223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Jun 2002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$234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Jul 2002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$80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Aug 2003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XYZ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$7,978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Sep 2006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$753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Feb 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$6,335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Mar 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XYZ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$677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Jun 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$23,432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305199"/>
              </p:ext>
            </p:extLst>
          </p:nvPr>
        </p:nvGraphicFramePr>
        <p:xfrm>
          <a:off x="5397500" y="4759475"/>
          <a:ext cx="4787899" cy="923024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407775"/>
                <a:gridCol w="505919"/>
                <a:gridCol w="1407775"/>
                <a:gridCol w="1466430"/>
              </a:tblGrid>
              <a:tr h="3743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As-of Date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Customer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Amount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Jul 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$31,772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Jul 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XYZ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$53,801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7" name="Text Box 54"/>
          <p:cNvSpPr txBox="1">
            <a:spLocks noChangeArrowheads="1"/>
          </p:cNvSpPr>
          <p:nvPr/>
        </p:nvSpPr>
        <p:spPr bwMode="auto">
          <a:xfrm>
            <a:off x="5743171" y="4279344"/>
            <a:ext cx="4096571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chemeClr val="tx1"/>
              </a:buClr>
              <a:buFont typeface="Wingdings" pitchFamily="2" charset="2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50000"/>
              </a:spcBef>
              <a:buClr>
                <a:schemeClr val="tx1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buClr>
                <a:schemeClr val="tx1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r>
              <a:rPr kumimoji="0" lang="en-US" altLang="en-US" sz="2800" smtClean="0">
                <a:ea typeface="ヒラギノ角ゴ Pro W3"/>
                <a:cs typeface="ヒラギノ角ゴ Pro W3"/>
              </a:rPr>
              <a:t>Customer Lifetime Value</a:t>
            </a:r>
            <a:endParaRPr kumimoji="0" lang="en-US" altLang="en-US" sz="2800" dirty="0">
              <a:ea typeface="ヒラギノ角ゴ Pro W3"/>
              <a:cs typeface="ヒラギノ角ゴ Pro W3"/>
            </a:endParaRPr>
          </a:p>
        </p:txBody>
      </p:sp>
      <p:sp>
        <p:nvSpPr>
          <p:cNvPr id="9" name="Text Box 54"/>
          <p:cNvSpPr txBox="1">
            <a:spLocks noChangeArrowheads="1"/>
          </p:cNvSpPr>
          <p:nvPr/>
        </p:nvSpPr>
        <p:spPr bwMode="auto">
          <a:xfrm>
            <a:off x="6675860" y="345369"/>
            <a:ext cx="2231188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chemeClr val="tx1"/>
              </a:buClr>
              <a:buFont typeface="Wingdings" pitchFamily="2" charset="2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50000"/>
              </a:spcBef>
              <a:buClr>
                <a:schemeClr val="tx1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buClr>
                <a:schemeClr val="tx1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2800" dirty="0" smtClean="0">
                <a:ea typeface="ヒラギノ角ゴ Pro W3"/>
                <a:cs typeface="ヒラギノ角ゴ Pro W3"/>
              </a:rPr>
              <a:t>Transactions</a:t>
            </a:r>
            <a:endParaRPr kumimoji="0" lang="en-US" altLang="en-US" sz="2800" dirty="0">
              <a:ea typeface="ヒラギノ角ゴ Pro W3"/>
              <a:cs typeface="ヒラギノ角ゴ Pro W3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355971" y="1066800"/>
            <a:ext cx="5004486" cy="55824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20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47E1-6E9C-4553-A175-053CB8F72200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992595"/>
              </p:ext>
            </p:extLst>
          </p:nvPr>
        </p:nvGraphicFramePr>
        <p:xfrm>
          <a:off x="5397500" y="825500"/>
          <a:ext cx="4787899" cy="3391904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407775"/>
                <a:gridCol w="505919"/>
                <a:gridCol w="1407775"/>
                <a:gridCol w="1466430"/>
              </a:tblGrid>
              <a:tr h="3743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Date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Customer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Amount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Jul 1984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XYZ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$40,923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Feb 1989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$934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smtClean="0">
                          <a:effectLst/>
                          <a:latin typeface="Arial" panose="020B0604020202020204" pitchFamily="34" charset="0"/>
                        </a:rPr>
                        <a:t>Jan 1993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$4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Apr 2001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XYZ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$4,223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Jun 2002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$234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Jul 2002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$80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Aug 2003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XYZ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$7,978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Sep 2006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$753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Feb 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$6,335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Mar 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XYZ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$677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Jun 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$23,432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196612"/>
              </p:ext>
            </p:extLst>
          </p:nvPr>
        </p:nvGraphicFramePr>
        <p:xfrm>
          <a:off x="241300" y="4759475"/>
          <a:ext cx="4787899" cy="923024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407775"/>
                <a:gridCol w="505919"/>
                <a:gridCol w="1407775"/>
                <a:gridCol w="1466430"/>
              </a:tblGrid>
              <a:tr h="3743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As-of Date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Customer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Amount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Jul 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$30,834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Jul 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XYZ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$12,878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7" name="Text Box 54"/>
          <p:cNvSpPr txBox="1">
            <a:spLocks noChangeArrowheads="1"/>
          </p:cNvSpPr>
          <p:nvPr/>
        </p:nvSpPr>
        <p:spPr bwMode="auto">
          <a:xfrm>
            <a:off x="647081" y="4279344"/>
            <a:ext cx="3976345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chemeClr val="tx1"/>
              </a:buClr>
              <a:buFont typeface="Wingdings" pitchFamily="2" charset="2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50000"/>
              </a:spcBef>
              <a:buClr>
                <a:schemeClr val="tx1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buClr>
                <a:schemeClr val="tx1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r>
              <a:rPr kumimoji="0" lang="en-US" altLang="en-US" sz="2800" dirty="0" smtClean="0">
                <a:ea typeface="ヒラギノ角ゴ Pro W3"/>
                <a:cs typeface="ヒラギノ角ゴ Pro W3"/>
              </a:rPr>
              <a:t>Recent Customer Value</a:t>
            </a:r>
            <a:endParaRPr kumimoji="0" lang="en-US" altLang="en-US" sz="2800" dirty="0">
              <a:ea typeface="ヒラギノ角ゴ Pro W3"/>
              <a:cs typeface="ヒラギノ角ゴ Pro W3"/>
            </a:endParaRPr>
          </a:p>
        </p:txBody>
      </p:sp>
      <p:sp>
        <p:nvSpPr>
          <p:cNvPr id="9" name="Text Box 54"/>
          <p:cNvSpPr txBox="1">
            <a:spLocks noChangeArrowheads="1"/>
          </p:cNvSpPr>
          <p:nvPr/>
        </p:nvSpPr>
        <p:spPr bwMode="auto">
          <a:xfrm>
            <a:off x="6675860" y="345369"/>
            <a:ext cx="2231188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chemeClr val="tx1"/>
              </a:buClr>
              <a:buFont typeface="Wingdings" pitchFamily="2" charset="2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50000"/>
              </a:spcBef>
              <a:buClr>
                <a:schemeClr val="tx1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buClr>
                <a:schemeClr val="tx1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2800" dirty="0" smtClean="0">
                <a:ea typeface="ヒラギノ角ゴ Pro W3"/>
                <a:cs typeface="ヒラギノ角ゴ Pro W3"/>
              </a:rPr>
              <a:t>Transactions</a:t>
            </a:r>
            <a:endParaRPr kumimoji="0" lang="en-US" altLang="en-US" sz="2800" dirty="0">
              <a:ea typeface="ヒラギノ角ゴ Pro W3"/>
              <a:cs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397500" y="2044700"/>
            <a:ext cx="4787898" cy="217270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67788"/>
              </p:ext>
            </p:extLst>
          </p:nvPr>
        </p:nvGraphicFramePr>
        <p:xfrm>
          <a:off x="5397500" y="4759475"/>
          <a:ext cx="4787899" cy="923024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407775"/>
                <a:gridCol w="505919"/>
                <a:gridCol w="1407775"/>
                <a:gridCol w="1466430"/>
              </a:tblGrid>
              <a:tr h="3743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As-of Date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Customer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Amount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Jul 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$31,772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Jul 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XYZ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$53,801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1" name="Text Box 54"/>
          <p:cNvSpPr txBox="1">
            <a:spLocks noChangeArrowheads="1"/>
          </p:cNvSpPr>
          <p:nvPr/>
        </p:nvSpPr>
        <p:spPr bwMode="auto">
          <a:xfrm>
            <a:off x="5743171" y="4279344"/>
            <a:ext cx="4096571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chemeClr val="tx1"/>
              </a:buClr>
              <a:buFont typeface="Wingdings" pitchFamily="2" charset="2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50000"/>
              </a:spcBef>
              <a:buClr>
                <a:schemeClr val="tx1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buClr>
                <a:schemeClr val="tx1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r>
              <a:rPr kumimoji="0" lang="en-US" altLang="en-US" sz="2800" smtClean="0">
                <a:ea typeface="ヒラギノ角ゴ Pro W3"/>
                <a:cs typeface="ヒラギノ角ゴ Pro W3"/>
              </a:rPr>
              <a:t>Customer Lifetime Value</a:t>
            </a:r>
            <a:endParaRPr kumimoji="0" lang="en-US" altLang="en-US" sz="2800" dirty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996366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47E1-6E9C-4553-A175-053CB8F72200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992595"/>
              </p:ext>
            </p:extLst>
          </p:nvPr>
        </p:nvGraphicFramePr>
        <p:xfrm>
          <a:off x="5397500" y="825500"/>
          <a:ext cx="4787899" cy="3391904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407775"/>
                <a:gridCol w="505919"/>
                <a:gridCol w="1407775"/>
                <a:gridCol w="1466430"/>
              </a:tblGrid>
              <a:tr h="3743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Date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Customer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Amount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Jul 1984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XYZ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$40,923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Feb 1989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$934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smtClean="0">
                          <a:effectLst/>
                          <a:latin typeface="Arial" panose="020B0604020202020204" pitchFamily="34" charset="0"/>
                        </a:rPr>
                        <a:t>Jan 1993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$4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Apr 2001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XYZ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$4,223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Jun 2002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$234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Jul 2002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$80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Aug 2003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XYZ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$7,978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Sep 2006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$753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Feb 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$6,335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Mar 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XYZ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$677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Jun 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$23,432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305199"/>
              </p:ext>
            </p:extLst>
          </p:nvPr>
        </p:nvGraphicFramePr>
        <p:xfrm>
          <a:off x="5397500" y="4759475"/>
          <a:ext cx="4787899" cy="923024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407775"/>
                <a:gridCol w="505919"/>
                <a:gridCol w="1407775"/>
                <a:gridCol w="1466430"/>
              </a:tblGrid>
              <a:tr h="3743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As-of Date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Customer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Amount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Jul 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$31,772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Jul 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XYZ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$53,801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7" name="Text Box 54"/>
          <p:cNvSpPr txBox="1">
            <a:spLocks noChangeArrowheads="1"/>
          </p:cNvSpPr>
          <p:nvPr/>
        </p:nvSpPr>
        <p:spPr bwMode="auto">
          <a:xfrm>
            <a:off x="6959333" y="4279344"/>
            <a:ext cx="1664238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chemeClr val="tx1"/>
              </a:buClr>
              <a:buFont typeface="Wingdings" pitchFamily="2" charset="2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50000"/>
              </a:spcBef>
              <a:buClr>
                <a:schemeClr val="tx1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buClr>
                <a:schemeClr val="tx1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2800" dirty="0" smtClean="0">
                <a:ea typeface="ヒラギノ角ゴ Pro W3"/>
                <a:cs typeface="ヒラギノ角ゴ Pro W3"/>
              </a:rPr>
              <a:t>Balances</a:t>
            </a:r>
            <a:endParaRPr kumimoji="0" lang="en-US" altLang="en-US" sz="2800" dirty="0">
              <a:ea typeface="ヒラギノ角ゴ Pro W3"/>
              <a:cs typeface="ヒラギノ角ゴ Pro W3"/>
            </a:endParaRPr>
          </a:p>
        </p:txBody>
      </p:sp>
      <p:sp>
        <p:nvSpPr>
          <p:cNvPr id="9" name="Text Box 54"/>
          <p:cNvSpPr txBox="1">
            <a:spLocks noChangeArrowheads="1"/>
          </p:cNvSpPr>
          <p:nvPr/>
        </p:nvSpPr>
        <p:spPr bwMode="auto">
          <a:xfrm>
            <a:off x="6675860" y="345369"/>
            <a:ext cx="2231188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chemeClr val="tx1"/>
              </a:buClr>
              <a:buFont typeface="Wingdings" pitchFamily="2" charset="2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50000"/>
              </a:spcBef>
              <a:buClr>
                <a:schemeClr val="tx1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buClr>
                <a:schemeClr val="tx1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2800" dirty="0" smtClean="0">
                <a:ea typeface="ヒラギノ角ゴ Pro W3"/>
                <a:cs typeface="ヒラギノ角ゴ Pro W3"/>
              </a:rPr>
              <a:t>Transactions</a:t>
            </a:r>
            <a:endParaRPr kumimoji="0" lang="en-US" altLang="en-US" sz="2800" dirty="0">
              <a:ea typeface="ヒラギノ角ゴ Pro W3"/>
              <a:cs typeface="ヒラギノ角ゴ Pro W3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5105400" y="1066800"/>
            <a:ext cx="0" cy="3581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 Box 54"/>
          <p:cNvSpPr txBox="1">
            <a:spLocks noChangeArrowheads="1"/>
          </p:cNvSpPr>
          <p:nvPr/>
        </p:nvSpPr>
        <p:spPr bwMode="auto">
          <a:xfrm>
            <a:off x="3843937" y="2617434"/>
            <a:ext cx="126509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chemeClr val="tx1"/>
              </a:buClr>
              <a:buFont typeface="Wingdings" pitchFamily="2" charset="2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50000"/>
              </a:spcBef>
              <a:buClr>
                <a:schemeClr val="tx1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buClr>
                <a:schemeClr val="tx1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2800" dirty="0" smtClean="0">
                <a:ea typeface="ヒラギノ角ゴ Pro W3"/>
                <a:cs typeface="ヒラギノ角ゴ Pro W3"/>
              </a:rPr>
              <a:t>Create</a:t>
            </a:r>
            <a:endParaRPr kumimoji="0" lang="en-US" altLang="en-US" sz="2800" dirty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647611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47E1-6E9C-4553-A175-053CB8F72200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992595"/>
              </p:ext>
            </p:extLst>
          </p:nvPr>
        </p:nvGraphicFramePr>
        <p:xfrm>
          <a:off x="5397500" y="825500"/>
          <a:ext cx="4787899" cy="3391904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407775"/>
                <a:gridCol w="505919"/>
                <a:gridCol w="1407775"/>
                <a:gridCol w="1466430"/>
              </a:tblGrid>
              <a:tr h="3743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Date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Customer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Amount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Jul 1984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XYZ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$40,923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Feb 1989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$934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smtClean="0">
                          <a:effectLst/>
                          <a:latin typeface="Arial" panose="020B0604020202020204" pitchFamily="34" charset="0"/>
                        </a:rPr>
                        <a:t>Jan 1993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$4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Apr 2001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XYZ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$4,223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Jun 2002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$234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Jul 2002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$80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Aug 2003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XYZ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$7,978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Sep 2006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$753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Feb 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$6,335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Mar 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XYZ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$677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Jun 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$23,432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305199"/>
              </p:ext>
            </p:extLst>
          </p:nvPr>
        </p:nvGraphicFramePr>
        <p:xfrm>
          <a:off x="5397500" y="4759475"/>
          <a:ext cx="4787899" cy="923024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407775"/>
                <a:gridCol w="505919"/>
                <a:gridCol w="1407775"/>
                <a:gridCol w="1466430"/>
              </a:tblGrid>
              <a:tr h="3743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As-of Date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Customer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Amount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Jul 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$31,772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Jul 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XYZ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$53,801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7" name="Text Box 54"/>
          <p:cNvSpPr txBox="1">
            <a:spLocks noChangeArrowheads="1"/>
          </p:cNvSpPr>
          <p:nvPr/>
        </p:nvSpPr>
        <p:spPr bwMode="auto">
          <a:xfrm>
            <a:off x="6959333" y="4279344"/>
            <a:ext cx="1664238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chemeClr val="tx1"/>
              </a:buClr>
              <a:buFont typeface="Wingdings" pitchFamily="2" charset="2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50000"/>
              </a:spcBef>
              <a:buClr>
                <a:schemeClr val="tx1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buClr>
                <a:schemeClr val="tx1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2800" dirty="0" smtClean="0">
                <a:ea typeface="ヒラギノ角ゴ Pro W3"/>
                <a:cs typeface="ヒラギノ角ゴ Pro W3"/>
              </a:rPr>
              <a:t>Balances</a:t>
            </a:r>
            <a:endParaRPr kumimoji="0" lang="en-US" altLang="en-US" sz="2800" dirty="0">
              <a:ea typeface="ヒラギノ角ゴ Pro W3"/>
              <a:cs typeface="ヒラギノ角ゴ Pro W3"/>
            </a:endParaRPr>
          </a:p>
        </p:txBody>
      </p:sp>
      <p:sp>
        <p:nvSpPr>
          <p:cNvPr id="9" name="Text Box 54"/>
          <p:cNvSpPr txBox="1">
            <a:spLocks noChangeArrowheads="1"/>
          </p:cNvSpPr>
          <p:nvPr/>
        </p:nvSpPr>
        <p:spPr bwMode="auto">
          <a:xfrm>
            <a:off x="6675860" y="345369"/>
            <a:ext cx="2231188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chemeClr val="tx1"/>
              </a:buClr>
              <a:buFont typeface="Wingdings" pitchFamily="2" charset="2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50000"/>
              </a:spcBef>
              <a:buClr>
                <a:schemeClr val="tx1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buClr>
                <a:schemeClr val="tx1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2800" dirty="0" smtClean="0">
                <a:ea typeface="ヒラギノ角ゴ Pro W3"/>
                <a:cs typeface="ヒラギノ角ゴ Pro W3"/>
              </a:rPr>
              <a:t>Transactions</a:t>
            </a:r>
            <a:endParaRPr kumimoji="0" lang="en-US" altLang="en-US" sz="2800" dirty="0">
              <a:ea typeface="ヒラギノ角ゴ Pro W3"/>
              <a:cs typeface="ヒラギノ角ゴ Pro W3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5105400" y="2184400"/>
            <a:ext cx="0" cy="3581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0" name="Text Box 54"/>
          <p:cNvSpPr txBox="1">
            <a:spLocks noChangeArrowheads="1"/>
          </p:cNvSpPr>
          <p:nvPr/>
        </p:nvSpPr>
        <p:spPr bwMode="auto">
          <a:xfrm>
            <a:off x="3743444" y="3709634"/>
            <a:ext cx="1364477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chemeClr val="tx1"/>
              </a:buClr>
              <a:buFont typeface="Wingdings" pitchFamily="2" charset="2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50000"/>
              </a:spcBef>
              <a:buClr>
                <a:schemeClr val="tx1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buClr>
                <a:schemeClr val="tx1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2800" dirty="0" smtClean="0">
                <a:ea typeface="ヒラギノ角ゴ Pro W3"/>
                <a:cs typeface="ヒラギノ角ゴ Pro W3"/>
              </a:rPr>
              <a:t>Explain</a:t>
            </a:r>
            <a:endParaRPr kumimoji="0" lang="en-US" altLang="en-US" sz="2800" dirty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252840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 September 2009">
  <a:themeElements>
    <a:clrScheme name="10 September 2009 1">
      <a:dk1>
        <a:srgbClr val="6D6E70"/>
      </a:dk1>
      <a:lt1>
        <a:srgbClr val="FFFFFF"/>
      </a:lt1>
      <a:dk2>
        <a:srgbClr val="191919"/>
      </a:dk2>
      <a:lt2>
        <a:srgbClr val="B2B2B2"/>
      </a:lt2>
      <a:accent1>
        <a:srgbClr val="00B0DA"/>
      </a:accent1>
      <a:accent2>
        <a:srgbClr val="00B0DA"/>
      </a:accent2>
      <a:accent3>
        <a:srgbClr val="FFFFFF"/>
      </a:accent3>
      <a:accent4>
        <a:srgbClr val="5C5D5F"/>
      </a:accent4>
      <a:accent5>
        <a:srgbClr val="AAD4EA"/>
      </a:accent5>
      <a:accent6>
        <a:srgbClr val="009FC5"/>
      </a:accent6>
      <a:hlink>
        <a:srgbClr val="00B0DA"/>
      </a:hlink>
      <a:folHlink>
        <a:srgbClr val="AB1A86"/>
      </a:folHlink>
    </a:clrScheme>
    <a:fontScheme name="10 September 2009">
      <a:majorFont>
        <a:latin typeface="HelvNeue Light for IBM"/>
        <a:ea typeface=""/>
        <a:cs typeface=""/>
      </a:majorFont>
      <a:minorFont>
        <a:latin typeface="HelvNeue Light for IB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rgbClr val="191919"/>
            </a:solidFill>
            <a:effectLst/>
            <a:latin typeface="HelvNeue Light for IBM" pitchFamily="34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10 September 2009 1">
        <a:dk1>
          <a:srgbClr val="6D6E70"/>
        </a:dk1>
        <a:lt1>
          <a:srgbClr val="FFFFFF"/>
        </a:lt1>
        <a:dk2>
          <a:srgbClr val="191919"/>
        </a:dk2>
        <a:lt2>
          <a:srgbClr val="B2B2B2"/>
        </a:lt2>
        <a:accent1>
          <a:srgbClr val="00B0DA"/>
        </a:accent1>
        <a:accent2>
          <a:srgbClr val="00B0DA"/>
        </a:accent2>
        <a:accent3>
          <a:srgbClr val="FFFFFF"/>
        </a:accent3>
        <a:accent4>
          <a:srgbClr val="5C5D5F"/>
        </a:accent4>
        <a:accent5>
          <a:srgbClr val="AAD4EA"/>
        </a:accent5>
        <a:accent6>
          <a:srgbClr val="009FC5"/>
        </a:accent6>
        <a:hlink>
          <a:srgbClr val="00B0DA"/>
        </a:hlink>
        <a:folHlink>
          <a:srgbClr val="AB1A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17970</TotalTime>
  <Words>1206</Words>
  <Application>Microsoft Office PowerPoint</Application>
  <PresentationFormat>Widescreen</PresentationFormat>
  <Paragraphs>699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MS PGothic</vt:lpstr>
      <vt:lpstr>Arial</vt:lpstr>
      <vt:lpstr>Garamond</vt:lpstr>
      <vt:lpstr>HelveticaNeueLT Std Lt Ext</vt:lpstr>
      <vt:lpstr>HelvNeue Light for IBM</vt:lpstr>
      <vt:lpstr>LubalinGraItcTEE</vt:lpstr>
      <vt:lpstr>Wingdings</vt:lpstr>
      <vt:lpstr>ヒラギノ角ゴ Pro W3</vt:lpstr>
      <vt:lpstr>10 September 2009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IBM Presentations: Smart Planet Template</dc:title>
  <dc:creator>krisbiron</dc:creator>
  <cp:lastModifiedBy>Kip Twitchell</cp:lastModifiedBy>
  <cp:revision>557</cp:revision>
  <dcterms:created xsi:type="dcterms:W3CDTF">2014-12-08T21:55:31Z</dcterms:created>
  <dcterms:modified xsi:type="dcterms:W3CDTF">2016-03-28T22:47:46Z</dcterms:modified>
</cp:coreProperties>
</file>