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1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96D"/>
    <a:srgbClr val="996600"/>
    <a:srgbClr val="008000"/>
    <a:srgbClr val="FFFFFF"/>
    <a:srgbClr val="8192FB"/>
    <a:srgbClr val="FFFF99"/>
    <a:srgbClr val="006600"/>
    <a:srgbClr val="FFE285"/>
    <a:srgbClr val="C9D0F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373" autoAdjust="0"/>
    <p:restoredTop sz="94484" autoAdjust="0"/>
  </p:normalViewPr>
  <p:slideViewPr>
    <p:cSldViewPr snapToGrid="0">
      <p:cViewPr varScale="1">
        <p:scale>
          <a:sx n="80" d="100"/>
          <a:sy n="80" d="100"/>
        </p:scale>
        <p:origin x="186" y="78"/>
      </p:cViewPr>
      <p:guideLst>
        <p:guide orient="horz" pos="1992"/>
        <p:guide pos="1536"/>
      </p:guideLst>
    </p:cSldViewPr>
  </p:slideViewPr>
  <p:outlineViewPr>
    <p:cViewPr>
      <p:scale>
        <a:sx n="33" d="100"/>
        <a:sy n="33" d="100"/>
      </p:scale>
      <p:origin x="0" y="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99E1-2F6C-1143-9DF8-8ECBCD01D041}" type="datetimeFigureOut">
              <a:rPr lang="en-US" smtClean="0">
                <a:latin typeface="Arial" panose="020B0604020202020204" pitchFamily="34" charset="0"/>
              </a:rPr>
              <a:pPr/>
              <a:t>7/23/2016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4D96-FAC3-2D49-827B-F309FAD9DE71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198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C4898A-41A8-49D6-8E48-9D853EBFD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63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832" y="197858"/>
            <a:ext cx="11582400" cy="387798"/>
          </a:xfrm>
        </p:spPr>
        <p:txBody>
          <a:bodyPr anchor="b"/>
          <a:lstStyle>
            <a:lvl1pPr>
              <a:defRPr>
                <a:latin typeface="LubalinGraItcTEE" pitchFamily="2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1" y="1102006"/>
            <a:ext cx="11273367" cy="36560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itchFamily="34" charset="0"/>
              </a:defRPr>
            </a:lvl1pPr>
            <a:lvl2pPr>
              <a:defRPr>
                <a:latin typeface="Arial" panose="020B0604020202020204" pitchFamily="34" charset="0"/>
                <a:cs typeface="Arial" pitchFamily="34" charset="0"/>
              </a:defRPr>
            </a:lvl2pPr>
            <a:lvl3pPr>
              <a:defRPr>
                <a:latin typeface="Arial" panose="020B0604020202020204" pitchFamily="34" charset="0"/>
                <a:cs typeface="Arial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8151" y="6637169"/>
            <a:ext cx="2832100" cy="228600"/>
          </a:xfrm>
        </p:spPr>
        <p:txBody>
          <a:bodyPr anchor="ctr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E98947E1-6E9C-4553-A175-053CB8F722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black">
          <a:xfrm>
            <a:off x="10542583" y="666008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© 2015 IBM Corporation</a:t>
            </a:r>
            <a:endParaRPr lang="en-US" altLang="en-US" sz="1800" dirty="0" smtClean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8151" y="1827213"/>
            <a:ext cx="5535083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434" y="1827213"/>
            <a:ext cx="5535084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243B09B9-FE11-485D-B193-4DE649C9C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779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A39A948-DEA7-4EFA-9130-61B45069BC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6826F9A1-9B46-4608-B497-7E101192D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8151" y="1102005"/>
            <a:ext cx="11273367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38151" y="292101"/>
            <a:ext cx="11582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763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1" y="6524625"/>
            <a:ext cx="2832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LubalinGraItcTEE" pitchFamily="2" charset="0"/>
          <a:ea typeface="+mj-ea"/>
          <a:cs typeface="Arial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9pPr>
    </p:titleStyle>
    <p:bodyStyle>
      <a:lvl1pPr marL="173038" indent="-173038" algn="l" rtl="0" fontAlgn="base">
        <a:spcBef>
          <a:spcPct val="5000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HelveticaNeueLT Std Lt Ext" panose="020B0503020202020204" pitchFamily="34" charset="0"/>
          <a:ea typeface="+mn-ea"/>
          <a:cs typeface="Arial" pitchFamily="34" charset="0"/>
        </a:defRPr>
      </a:lvl1pPr>
      <a:lvl2pPr marL="509588" indent="-163513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Arial" charset="0"/>
        <a:buChar char="–"/>
        <a:defRPr sz="1600">
          <a:solidFill>
            <a:srgbClr val="6D6E70"/>
          </a:solidFill>
          <a:latin typeface="HelveticaNeueLT Std Lt Ext" panose="020B0503020202020204" pitchFamily="34" charset="0"/>
          <a:cs typeface="Arial" pitchFamily="34" charset="0"/>
        </a:defRPr>
      </a:lvl2pPr>
      <a:lvl3pPr marL="855663" indent="-173038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HelveticaNeueLT Std Lt Ext" panose="020B0503020202020204" pitchFamily="34" charset="0"/>
          <a:cs typeface="Arial" pitchFamily="34" charset="0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HelveticaNeueLT Std Lt Ext" panose="020B0503020202020204" pitchFamily="34" charset="0"/>
        </a:defRPr>
      </a:lvl4pPr>
      <a:lvl5pPr marL="15398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HelveticaNeueLT Std Lt Ext" panose="020B0503020202020204" pitchFamily="34" charset="0"/>
        </a:defRPr>
      </a:lvl5pPr>
      <a:lvl6pPr marL="19970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6pPr>
      <a:lvl7pPr marL="24542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7pPr>
      <a:lvl8pPr marL="29114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8pPr>
      <a:lvl9pPr marL="33686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0978"/>
              </p:ext>
            </p:extLst>
          </p:nvPr>
        </p:nvGraphicFramePr>
        <p:xfrm>
          <a:off x="723900" y="230553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762500" y="1770001"/>
            <a:ext cx="405726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Existing Transactions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92816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55821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47892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8" idx="2"/>
          </p:cNvCxnSpPr>
          <p:nvPr/>
        </p:nvCxnSpPr>
        <p:spPr bwMode="auto">
          <a:xfrm>
            <a:off x="5847278" y="1587375"/>
            <a:ext cx="3997006" cy="286430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522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85810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47892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>
            <a:off x="1263316" y="1587375"/>
            <a:ext cx="1937084" cy="30327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38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85810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47892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1263316" y="1587375"/>
            <a:ext cx="2177716" cy="30447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75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85810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47892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 flipV="1">
            <a:off x="2298032" y="1587375"/>
            <a:ext cx="228600" cy="298462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4887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85810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85277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 flipV="1">
            <a:off x="2298032" y="1587375"/>
            <a:ext cx="228600" cy="298462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4755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85810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95754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8" idx="2"/>
          </p:cNvCxnSpPr>
          <p:nvPr/>
        </p:nvCxnSpPr>
        <p:spPr bwMode="auto">
          <a:xfrm>
            <a:off x="5847278" y="1587375"/>
            <a:ext cx="4150964" cy="45968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623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81267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95754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8" idx="2"/>
          </p:cNvCxnSpPr>
          <p:nvPr/>
        </p:nvCxnSpPr>
        <p:spPr bwMode="auto">
          <a:xfrm>
            <a:off x="5847278" y="1587375"/>
            <a:ext cx="4150964" cy="45968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0396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42374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95754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06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0978"/>
              </p:ext>
            </p:extLst>
          </p:nvPr>
        </p:nvGraphicFramePr>
        <p:xfrm>
          <a:off x="723900" y="2305532"/>
          <a:ext cx="10134462" cy="420906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15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782.00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92.00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4.32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(1.21 )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Damage credit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879.21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30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9.70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4.70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35.14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4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35.24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(435.24)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Returned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5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1,340.00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6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 9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895.00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5201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3762500" y="1770001"/>
            <a:ext cx="405726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Existing Transactions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6280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5201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20260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5201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4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5201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>
            <a:off x="1251284" y="1587375"/>
            <a:ext cx="1949116" cy="274399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3319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5201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1130968" y="1587375"/>
            <a:ext cx="2189748" cy="273196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3219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35201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 flipV="1">
            <a:off x="2358189" y="1587375"/>
            <a:ext cx="180474" cy="262367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744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47892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 flipV="1">
            <a:off x="2358189" y="1587375"/>
            <a:ext cx="180474" cy="262367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0284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919537" y="3056027"/>
            <a:ext cx="4938825" cy="34585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145"/>
              </p:ext>
            </p:extLst>
          </p:nvPr>
        </p:nvGraphicFramePr>
        <p:xfrm>
          <a:off x="6224268" y="3799528"/>
          <a:ext cx="4417456" cy="251915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039607"/>
                <a:gridCol w="1218388"/>
                <a:gridCol w="1143000"/>
                <a:gridCol w="1016461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Month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872.79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12.32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893.23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1,344.70</a:t>
                      </a: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930.14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0.00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56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45.34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7497483" y="3215867"/>
            <a:ext cx="187102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Balances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47892"/>
              </p:ext>
            </p:extLst>
          </p:nvPr>
        </p:nvGraphicFramePr>
        <p:xfrm>
          <a:off x="780047" y="1026167"/>
          <a:ext cx="10134462" cy="56120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40205"/>
                <a:gridCol w="1359569"/>
                <a:gridCol w="1467852"/>
                <a:gridCol w="1419727"/>
                <a:gridCol w="335409"/>
                <a:gridCol w="471170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effectLst/>
                        </a:rPr>
                        <a:t>Amount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Transaction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10.00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goods purchase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1778101" y="225946"/>
            <a:ext cx="80661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Back Dated Transaction Received August 1</a:t>
            </a:r>
            <a:endParaRPr kumimoji="0" lang="en-US" altLang="en-US" sz="3200" dirty="0">
              <a:ea typeface="ヒラギノ角ゴ Pro W3"/>
              <a:cs typeface="ヒラギノ角ゴ Pro W3"/>
            </a:endParaRP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1382584" y="2666848"/>
            <a:ext cx="2438488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–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1"/>
              </a:buClr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kumimoji="1" sz="16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Department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en-US" sz="3200" dirty="0" smtClean="0">
                <a:ea typeface="ヒラギノ角ゴ Pro W3"/>
                <a:cs typeface="ヒラギノ角ゴ Pro W3"/>
              </a:rPr>
              <a:t>Lookup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10"/>
              </p:ext>
            </p:extLst>
          </p:nvPr>
        </p:nvGraphicFramePr>
        <p:xfrm>
          <a:off x="780047" y="3626661"/>
          <a:ext cx="3643562" cy="2799756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04899"/>
                <a:gridCol w="1287379"/>
                <a:gridCol w="1251284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Customer ID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Department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Date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ABQ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LKZ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WMJ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effectLst/>
                        </a:rPr>
                        <a:t>1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January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  <a:tr h="2247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YIU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July </a:t>
                      </a:r>
                      <a:endParaRPr lang="en-US" sz="18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281" marR="6281" marT="6284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stCxn id="8" idx="2"/>
          </p:cNvCxnSpPr>
          <p:nvPr/>
        </p:nvCxnSpPr>
        <p:spPr bwMode="auto">
          <a:xfrm>
            <a:off x="5847278" y="1587375"/>
            <a:ext cx="3997006" cy="286430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213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10 September 2009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0 September 2009">
      <a:majorFont>
        <a:latin typeface="HelvNeue Light for IBM"/>
        <a:ea typeface=""/>
        <a:cs typeface=""/>
      </a:majorFont>
      <a:minorFont>
        <a:latin typeface="HelvNeue Light for IB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0 September 2009 1">
        <a:dk1>
          <a:srgbClr val="6D6E70"/>
        </a:dk1>
        <a:lt1>
          <a:srgbClr val="FFFFFF"/>
        </a:lt1>
        <a:dk2>
          <a:srgbClr val="191919"/>
        </a:dk2>
        <a:lt2>
          <a:srgbClr val="B2B2B2"/>
        </a:lt2>
        <a:accent1>
          <a:srgbClr val="00B0DA"/>
        </a:accent1>
        <a:accent2>
          <a:srgbClr val="00B0DA"/>
        </a:accent2>
        <a:accent3>
          <a:srgbClr val="FFFFFF"/>
        </a:accent3>
        <a:accent4>
          <a:srgbClr val="5C5D5F"/>
        </a:accent4>
        <a:accent5>
          <a:srgbClr val="AAD4EA"/>
        </a:accent5>
        <a:accent6>
          <a:srgbClr val="009FC5"/>
        </a:accent6>
        <a:hlink>
          <a:srgbClr val="00B0DA"/>
        </a:hlink>
        <a:folHlink>
          <a:srgbClr val="AB1A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27584</TotalTime>
  <Words>1682</Words>
  <Application>Microsoft Office PowerPoint</Application>
  <PresentationFormat>Widescreen</PresentationFormat>
  <Paragraphs>1289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PGothic</vt:lpstr>
      <vt:lpstr>Arial</vt:lpstr>
      <vt:lpstr>HelveticaNeueLT Std Lt Ext</vt:lpstr>
      <vt:lpstr>HelvNeue Light for IBM</vt:lpstr>
      <vt:lpstr>LubalinGraItcTEE</vt:lpstr>
      <vt:lpstr>Wingdings</vt:lpstr>
      <vt:lpstr>ヒラギノ角ゴ Pro W3</vt:lpstr>
      <vt:lpstr>10 September 2009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Presentations: Smart Planet Template</dc:title>
  <dc:creator>krisbiron</dc:creator>
  <cp:lastModifiedBy>Kip Twitchell</cp:lastModifiedBy>
  <cp:revision>691</cp:revision>
  <dcterms:created xsi:type="dcterms:W3CDTF">2014-12-08T21:55:31Z</dcterms:created>
  <dcterms:modified xsi:type="dcterms:W3CDTF">2016-07-23T21:18:50Z</dcterms:modified>
</cp:coreProperties>
</file>